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748" r:id="rId2"/>
    <p:sldId id="887" r:id="rId3"/>
    <p:sldId id="1579" r:id="rId4"/>
    <p:sldId id="1576" r:id="rId5"/>
    <p:sldId id="1578" r:id="rId6"/>
    <p:sldId id="1580" r:id="rId7"/>
    <p:sldId id="1465" r:id="rId8"/>
    <p:sldId id="1233" r:id="rId9"/>
    <p:sldId id="1459" r:id="rId10"/>
    <p:sldId id="1460" r:id="rId11"/>
    <p:sldId id="1466" r:id="rId12"/>
    <p:sldId id="1461" r:id="rId13"/>
    <p:sldId id="1467" r:id="rId14"/>
    <p:sldId id="1469" r:id="rId15"/>
    <p:sldId id="1470" r:id="rId16"/>
    <p:sldId id="1471" r:id="rId17"/>
    <p:sldId id="1472" r:id="rId18"/>
    <p:sldId id="1462" r:id="rId19"/>
    <p:sldId id="1464" r:id="rId20"/>
    <p:sldId id="1243" r:id="rId21"/>
    <p:sldId id="1248" r:id="rId22"/>
    <p:sldId id="1249" r:id="rId23"/>
    <p:sldId id="1250" r:id="rId24"/>
    <p:sldId id="1251" r:id="rId25"/>
    <p:sldId id="1252" r:id="rId26"/>
    <p:sldId id="1581" r:id="rId27"/>
    <p:sldId id="1379" r:id="rId28"/>
    <p:sldId id="1354" r:id="rId29"/>
    <p:sldId id="1357" r:id="rId30"/>
    <p:sldId id="1356" r:id="rId31"/>
    <p:sldId id="1355" r:id="rId32"/>
    <p:sldId id="1358" r:id="rId33"/>
    <p:sldId id="1359" r:id="rId34"/>
    <p:sldId id="1360" r:id="rId35"/>
    <p:sldId id="1361" r:id="rId36"/>
    <p:sldId id="1373" r:id="rId37"/>
    <p:sldId id="1380" r:id="rId38"/>
    <p:sldId id="796" r:id="rId39"/>
    <p:sldId id="807" r:id="rId40"/>
    <p:sldId id="840" r:id="rId41"/>
    <p:sldId id="841" r:id="rId42"/>
    <p:sldId id="799" r:id="rId43"/>
    <p:sldId id="800" r:id="rId44"/>
    <p:sldId id="801" r:id="rId45"/>
    <p:sldId id="802" r:id="rId46"/>
    <p:sldId id="803" r:id="rId47"/>
    <p:sldId id="804" r:id="rId48"/>
    <p:sldId id="805" r:id="rId49"/>
    <p:sldId id="806" r:id="rId50"/>
    <p:sldId id="1374" r:id="rId51"/>
    <p:sldId id="492" r:id="rId52"/>
    <p:sldId id="483" r:id="rId53"/>
    <p:sldId id="484" r:id="rId54"/>
    <p:sldId id="489" r:id="rId55"/>
    <p:sldId id="1376" r:id="rId56"/>
    <p:sldId id="470" r:id="rId57"/>
    <p:sldId id="396" r:id="rId58"/>
    <p:sldId id="1377" r:id="rId59"/>
    <p:sldId id="431" r:id="rId60"/>
    <p:sldId id="432" r:id="rId61"/>
    <p:sldId id="1369" r:id="rId62"/>
    <p:sldId id="471" r:id="rId63"/>
    <p:sldId id="472" r:id="rId64"/>
    <p:sldId id="473" r:id="rId65"/>
    <p:sldId id="474" r:id="rId66"/>
    <p:sldId id="1378" r:id="rId67"/>
    <p:sldId id="488" r:id="rId68"/>
    <p:sldId id="511" r:id="rId69"/>
    <p:sldId id="504" r:id="rId70"/>
    <p:sldId id="505" r:id="rId7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11" autoAdjust="0"/>
    <p:restoredTop sz="94616" autoAdjust="0"/>
  </p:normalViewPr>
  <p:slideViewPr>
    <p:cSldViewPr snapToGrid="0">
      <p:cViewPr varScale="1">
        <p:scale>
          <a:sx n="120" d="100"/>
          <a:sy n="120" d="100"/>
        </p:scale>
        <p:origin x="741" y="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17205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315200" cy="480060"/>
          </a:xfrm>
          <a:prstGeom prst="rect">
            <a:avLst/>
          </a:prstGeom>
        </p:spPr>
        <p:txBody>
          <a:bodyPr vert="horz" lIns="96654" tIns="48328" rIns="96654" bIns="48328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1" rIns="96640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0" tIns="48321" rIns="96640" bIns="483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4B2C7-3102-8036-9715-A5012A5AD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891957-00FB-D9A0-51AA-DF66465454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670233-587A-1B9C-FC90-881B71ACE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B8F6D-894A-5987-6FE1-08D0087719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26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EE7C6-BCE2-1512-B97A-891DE61AA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CE3D66-0122-0078-315C-FD25D264F2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206B80-917B-CB40-B26C-E17389314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5AFA4-9F22-16FC-8765-CB422D7239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13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0C335-3026-D4D5-DA30-B8A8AE20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A5E651-A4E8-0D83-7D61-E6C8B206BF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603D23-63B5-A44E-C8B9-6778B1293B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57459-2E75-77E7-0F4D-41659DE070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136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71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609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03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416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145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0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91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D6551-BD51-D6B6-DE41-8764CCB0C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C2D6E2-691F-95B4-8D9A-D746B05575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B69E6A-375F-1774-2B58-FFB585BE89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79DADD-B163-5023-FA83-AAC84202D4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68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475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924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9531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1797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012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116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446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375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421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225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382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2890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51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52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53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54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56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57</a:t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59</a:t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60</a:t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61</a:t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62</a:t>
            </a:fld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63</a:t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64</a:t>
            </a:fld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65</a:t>
            </a:fld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6916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888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3228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155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EDBC-E1CB-447B-A6CB-199B83D30E5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400"/>
            </a:lvl1pPr>
            <a:lvl2pPr marL="461963" indent="-4763">
              <a:spcBef>
                <a:spcPts val="1000"/>
              </a:spcBef>
              <a:buNone/>
              <a:defRPr sz="2400"/>
            </a:lvl2pPr>
            <a:lvl3pPr marL="914400" indent="0">
              <a:spcBef>
                <a:spcPts val="800"/>
              </a:spcBef>
              <a:buNone/>
              <a:defRPr sz="2400"/>
            </a:lvl3pPr>
            <a:lvl4pPr marL="1376363" indent="-3175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5E6C-F4B7-4AD9-B1ED-40575804834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410A0-A706-4F13-BF64-58113C4E9CAB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FADF-F447-4E26-B962-00197790B4FB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F53-4D72-4C45-B9D5-E8FF860BA800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973B-7A82-41D8-B415-3A7165D2F9E1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4DA78-41C2-45EF-912A-AD1352A66385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AB5EC-A1EA-4B4C-8127-813C8198BD91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99BA-C41E-4203-8A1A-FBA6FE020700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606A-AAA3-4CF0-A5AD-CDB7DB4BC3A1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3412-A15C-45A3-8229-867492880CF6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0651-BB49-4BDA-A267-083EB78EE007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books.google.com/books?id=9i_xa8UsAUoC&amp;pg=PA17&amp;lpg=PA17&amp;dq=beer+heavy+user&amp;source=bl&amp;ots=WB7kCTFQAK&amp;sig=nluJyfTpKrP4MBW6p3w0kJfrP04&amp;hl=en&amp;sa=X&amp;ei=bLArVMifNsLNiwKi3YCwCg&amp;ved=0CCQQ6AEwAQ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498 System Design of a Search Engine</a:t>
            </a:r>
            <a:br>
              <a:rPr lang="en-US" sz="3600" dirty="0"/>
            </a:br>
            <a:r>
              <a:rPr lang="en-US" sz="3100" dirty="0"/>
              <a:t>Winter 2026</a:t>
            </a:r>
            <a:br>
              <a:rPr lang="en-US" sz="4000" dirty="0"/>
            </a:br>
            <a:r>
              <a:rPr lang="en-US" sz="3100" dirty="0"/>
              <a:t>Lecture 24:  Intellectual Property and Marketing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E1B3D-B9BD-932A-6C21-3D3845BE0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5908E-C2E3-CAF4-6658-4FEB279FD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0B3A9-8269-C46F-CB99-CB17FE964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intellectual property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marketing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80088E-2BC9-345B-1756-212EEC584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255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D8DE-C19F-8787-A7CB-D1B3F4FA3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4C57C-12F9-1639-E3E9-8EA893275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C98B6-29C8-9421-BE61-0A3AD8E2B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intellectual property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marketing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408A94-FCB1-44BC-366F-A9E4732E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2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439A0-E09D-BA85-78F3-A8D5FF45E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319A2-C00D-6D7D-A821-7DF8C24AA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/>
              <a:t>I have posted guidance on your presentations to Canvas in the Files &gt; Assignments folder.</a:t>
            </a:r>
          </a:p>
          <a:p>
            <a:pPr marL="457200" indent="-457200">
              <a:buAutoNum type="arabicPeriod"/>
            </a:pPr>
            <a:r>
              <a:rPr lang="en-US" dirty="0"/>
              <a:t>Tell me when you’d like to present at </a:t>
            </a:r>
            <a:r>
              <a:rPr lang="en-US" dirty="0" err="1"/>
              <a:t>Edstem</a:t>
            </a:r>
            <a:r>
              <a:rPr lang="en-US" dirty="0"/>
              <a:t> #142.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/>
              <a:t>W25 final exam solutions posted to Canvas in Files &gt; Exams &gt; Final folder.</a:t>
            </a:r>
          </a:p>
          <a:p>
            <a:pPr marL="457200" indent="-457200">
              <a:buAutoNum type="arabicPeriod"/>
            </a:pPr>
            <a:r>
              <a:rPr lang="en-US" dirty="0"/>
              <a:t>I am working on guidance for your final reports.</a:t>
            </a:r>
          </a:p>
          <a:p>
            <a:pPr marL="457200" indent="-457200">
              <a:buAutoNum type="arabicPeriod"/>
            </a:pPr>
            <a:r>
              <a:rPr lang="en-US" dirty="0"/>
              <a:t>Course evals have opened and stay open until Wed Apr 22.</a:t>
            </a:r>
          </a:p>
          <a:p>
            <a:pPr marL="457200" indent="-457200">
              <a:buAutoNum type="arabicPeriod"/>
            </a:pPr>
            <a:r>
              <a:rPr lang="en-US" dirty="0"/>
              <a:t>Peer eval forms posted to Canvas, due Tue Apr 21.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D7DB7-1B71-A2B3-6B16-8FFFEBD2B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A3011-27F7-D139-9252-176D83735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37D5F-F8E5-0C97-8CB5-D1232FBD7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remaining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2D2EE-FE1E-605F-0AA4-BDAE56B34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Today:  Dealer’s choice:  Intellectual property and marketing</a:t>
            </a:r>
          </a:p>
          <a:p>
            <a:pPr marL="457200" indent="-457200">
              <a:buAutoNum type="arabicPeriod"/>
            </a:pPr>
            <a:r>
              <a:rPr lang="en-US" dirty="0"/>
              <a:t>Tue April 14:  Review for the final</a:t>
            </a:r>
          </a:p>
          <a:p>
            <a:pPr marL="457200" indent="-457200">
              <a:buAutoNum type="arabicPeriod"/>
            </a:pPr>
            <a:r>
              <a:rPr lang="en-US" dirty="0"/>
              <a:t>Thu April 17, Fri April 18, Tue April 21:  Presentations</a:t>
            </a:r>
          </a:p>
          <a:p>
            <a:pPr marL="457200" indent="-457200">
              <a:buAutoNum type="arabicPeriod"/>
            </a:pPr>
            <a:r>
              <a:rPr lang="en-US" dirty="0"/>
              <a:t>Tues Apr 21:  Peer evals, final reports and project archive due</a:t>
            </a:r>
          </a:p>
          <a:p>
            <a:pPr marL="457200" indent="-457200">
              <a:buAutoNum type="arabicPeriod"/>
            </a:pPr>
            <a:r>
              <a:rPr lang="en-US" dirty="0"/>
              <a:t>Wed April 22 through Wed April 29:  Team debriefs</a:t>
            </a:r>
          </a:p>
          <a:p>
            <a:pPr marL="457200" indent="-457200">
              <a:buAutoNum type="arabicPeriod"/>
            </a:pPr>
            <a:r>
              <a:rPr lang="en-US" dirty="0"/>
              <a:t>Wed April 29 4:00pm:  Optional final exam, Dow 1013 and 1206.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8AC3F-F35C-E04D-F568-CF359170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083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85184-605F-4542-0FD7-0C49D4213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04A11-DFDA-F396-8453-F7EE30F45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46C8E-6699-CB32-0B54-62C7A9752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intellectual property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marketing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11C0D-5A78-CF51-96EA-1BAC1F5FC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175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19093-8F53-850B-309C-CF146B6C9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intellectual property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752F0-FAEA-6948-575F-450850001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Defined as valuable intangible property owned by persons or companies.</a:t>
            </a:r>
          </a:p>
          <a:p>
            <a:endParaRPr lang="en-US" dirty="0"/>
          </a:p>
          <a:p>
            <a:r>
              <a:rPr lang="en-US" dirty="0"/>
              <a:t>Intangible means you can’t point to it.  It’s distinct from physical property like land, machines, or jewelry.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6925C0-DE05-7CDD-C36C-3C794D305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55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ye80180_tb1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981200"/>
            <a:ext cx="8610600" cy="285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534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FC5E1-9994-546B-D0C8-8DC15594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B5106-A6E7-8955-CD85-9A90820E2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2131359" cy="4779963"/>
          </a:xfrm>
        </p:spPr>
        <p:txBody>
          <a:bodyPr/>
          <a:lstStyle/>
          <a:p>
            <a:r>
              <a:rPr lang="en-US" dirty="0"/>
              <a:t>Trade secrets</a:t>
            </a:r>
          </a:p>
          <a:p>
            <a:r>
              <a:rPr lang="en-US" dirty="0"/>
              <a:t>Patents</a:t>
            </a:r>
          </a:p>
          <a:p>
            <a:r>
              <a:rPr lang="en-US" dirty="0"/>
              <a:t>Trademarks</a:t>
            </a:r>
          </a:p>
          <a:p>
            <a:r>
              <a:rPr lang="en-US" dirty="0"/>
              <a:t>Copyrights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7A153-519D-402E-486B-767F31898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805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FC5E1-9994-546B-D0C8-8DC15594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B5106-A6E7-8955-CD85-9A90820E2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2131359" cy="4779963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Trade secrets</a:t>
            </a:r>
          </a:p>
          <a:p>
            <a:r>
              <a:rPr lang="en-US" dirty="0"/>
              <a:t>Patents</a:t>
            </a:r>
          </a:p>
          <a:p>
            <a:r>
              <a:rPr lang="en-US" dirty="0"/>
              <a:t>Trademarks</a:t>
            </a:r>
          </a:p>
          <a:p>
            <a:r>
              <a:rPr lang="en-US" dirty="0"/>
              <a:t>Copyrights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7A153-519D-402E-486B-767F31898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22A762-86E6-10EC-3217-3789BF4C7F64}"/>
              </a:ext>
            </a:extLst>
          </p:cNvPr>
          <p:cNvSpPr txBox="1">
            <a:spLocks/>
          </p:cNvSpPr>
          <p:nvPr/>
        </p:nvSpPr>
        <p:spPr>
          <a:xfrm>
            <a:off x="3023347" y="1346201"/>
            <a:ext cx="5663453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</a:t>
            </a:r>
            <a:r>
              <a:rPr lang="en-US" b="1" dirty="0"/>
              <a:t>trade secret </a:t>
            </a:r>
            <a:r>
              <a:rPr lang="en-US" dirty="0"/>
              <a:t>is a confidential intellectual asset that is maintained as secret by the owner and provides a competitive advantage.</a:t>
            </a:r>
          </a:p>
          <a:p>
            <a:endParaRPr lang="en-US" dirty="0"/>
          </a:p>
          <a:p>
            <a:r>
              <a:rPr lang="en-US" dirty="0"/>
              <a:t>Lifetime is potentially indefinite.  Formula for Coca-Cola is over a 100 years old.</a:t>
            </a:r>
          </a:p>
        </p:txBody>
      </p:sp>
    </p:spTree>
    <p:extLst>
      <p:ext uri="{BB962C8B-B14F-4D97-AF65-F5344CB8AC3E}">
        <p14:creationId xmlns:p14="http://schemas.microsoft.com/office/powerpoint/2010/main" val="2052418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FC5E1-9994-546B-D0C8-8DC15594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B5106-A6E7-8955-CD85-9A90820E2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2131359" cy="4779963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Trade secrets</a:t>
            </a:r>
          </a:p>
          <a:p>
            <a:r>
              <a:rPr lang="en-US" dirty="0"/>
              <a:t>Patents</a:t>
            </a:r>
          </a:p>
          <a:p>
            <a:r>
              <a:rPr lang="en-US" dirty="0"/>
              <a:t>Trademarks</a:t>
            </a:r>
          </a:p>
          <a:p>
            <a:r>
              <a:rPr lang="en-US" dirty="0"/>
              <a:t>Copyrights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7A153-519D-402E-486B-767F31898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22A762-86E6-10EC-3217-3789BF4C7F64}"/>
              </a:ext>
            </a:extLst>
          </p:cNvPr>
          <p:cNvSpPr txBox="1">
            <a:spLocks/>
          </p:cNvSpPr>
          <p:nvPr/>
        </p:nvSpPr>
        <p:spPr>
          <a:xfrm>
            <a:off x="3023347" y="1346201"/>
            <a:ext cx="5663453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Risks:</a:t>
            </a:r>
          </a:p>
          <a:p>
            <a:r>
              <a:rPr lang="en-US" dirty="0"/>
              <a:t>Employees may learn the information and then leave, possibly to start a competitor.</a:t>
            </a:r>
          </a:p>
          <a:p>
            <a:r>
              <a:rPr lang="en-US" dirty="0"/>
              <a:t>The information could also be stolen or independently invented.</a:t>
            </a:r>
          </a:p>
          <a:p>
            <a:endParaRPr lang="en-US" dirty="0"/>
          </a:p>
          <a:p>
            <a:r>
              <a:rPr lang="en-US" dirty="0"/>
              <a:t>Responses:</a:t>
            </a:r>
          </a:p>
          <a:p>
            <a:r>
              <a:rPr lang="en-US" dirty="0"/>
              <a:t>Non-disclosure and employment agreements.</a:t>
            </a:r>
          </a:p>
        </p:txBody>
      </p:sp>
    </p:spTree>
    <p:extLst>
      <p:ext uri="{BB962C8B-B14F-4D97-AF65-F5344CB8AC3E}">
        <p14:creationId xmlns:p14="http://schemas.microsoft.com/office/powerpoint/2010/main" val="2363605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FC5E1-9994-546B-D0C8-8DC15594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B5106-A6E7-8955-CD85-9A90820E2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2131359" cy="4779963"/>
          </a:xfrm>
        </p:spPr>
        <p:txBody>
          <a:bodyPr/>
          <a:lstStyle/>
          <a:p>
            <a:r>
              <a:rPr lang="en-US" dirty="0"/>
              <a:t>Trade secrets</a:t>
            </a:r>
          </a:p>
          <a:p>
            <a:r>
              <a:rPr lang="en-US" dirty="0">
                <a:solidFill>
                  <a:srgbClr val="C00000"/>
                </a:solidFill>
              </a:rPr>
              <a:t>Patents</a:t>
            </a:r>
          </a:p>
          <a:p>
            <a:r>
              <a:rPr lang="en-US" dirty="0"/>
              <a:t>Trademarks</a:t>
            </a:r>
          </a:p>
          <a:p>
            <a:r>
              <a:rPr lang="en-US" dirty="0"/>
              <a:t>Copyrights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7A153-519D-402E-486B-767F31898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22A762-86E6-10EC-3217-3789BF4C7F64}"/>
              </a:ext>
            </a:extLst>
          </p:cNvPr>
          <p:cNvSpPr txBox="1">
            <a:spLocks/>
          </p:cNvSpPr>
          <p:nvPr/>
        </p:nvSpPr>
        <p:spPr>
          <a:xfrm>
            <a:off x="3023347" y="1346201"/>
            <a:ext cx="5663453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</a:t>
            </a:r>
            <a:r>
              <a:rPr lang="en-US" b="1" dirty="0"/>
              <a:t>patent</a:t>
            </a:r>
            <a:r>
              <a:rPr lang="en-US" dirty="0"/>
              <a:t> grants the inventor the right to exclude others from making, using or selling their invention for a limited time in return for public disclosure.</a:t>
            </a:r>
          </a:p>
          <a:p>
            <a:endParaRPr lang="en-US" dirty="0"/>
          </a:p>
          <a:p>
            <a:r>
              <a:rPr lang="en-US" dirty="0"/>
              <a:t>In the US, patent lifetime is 20 years from date of filing.</a:t>
            </a:r>
          </a:p>
        </p:txBody>
      </p:sp>
    </p:spTree>
    <p:extLst>
      <p:ext uri="{BB962C8B-B14F-4D97-AF65-F5344CB8AC3E}">
        <p14:creationId xmlns:p14="http://schemas.microsoft.com/office/powerpoint/2010/main" val="4071685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FC5E1-9994-546B-D0C8-8DC15594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B5106-A6E7-8955-CD85-9A90820E2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2131359" cy="4779963"/>
          </a:xfrm>
        </p:spPr>
        <p:txBody>
          <a:bodyPr/>
          <a:lstStyle/>
          <a:p>
            <a:r>
              <a:rPr lang="en-US" dirty="0"/>
              <a:t>Trade secrets</a:t>
            </a:r>
          </a:p>
          <a:p>
            <a:r>
              <a:rPr lang="en-US" dirty="0">
                <a:solidFill>
                  <a:srgbClr val="C00000"/>
                </a:solidFill>
              </a:rPr>
              <a:t>Patents</a:t>
            </a:r>
          </a:p>
          <a:p>
            <a:r>
              <a:rPr lang="en-US" dirty="0"/>
              <a:t>Trademarks</a:t>
            </a:r>
          </a:p>
          <a:p>
            <a:r>
              <a:rPr lang="en-US" dirty="0"/>
              <a:t>Copyrights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7A153-519D-402E-486B-767F31898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22A762-86E6-10EC-3217-3789BF4C7F64}"/>
              </a:ext>
            </a:extLst>
          </p:cNvPr>
          <p:cNvSpPr txBox="1">
            <a:spLocks/>
          </p:cNvSpPr>
          <p:nvPr/>
        </p:nvSpPr>
        <p:spPr>
          <a:xfrm>
            <a:off x="3023347" y="1346201"/>
            <a:ext cx="5663453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A patent may protect:</a:t>
            </a:r>
          </a:p>
          <a:p>
            <a:r>
              <a:rPr lang="en-US" dirty="0"/>
              <a:t>New and useful machines</a:t>
            </a:r>
          </a:p>
          <a:p>
            <a:r>
              <a:rPr lang="en-US" dirty="0"/>
              <a:t>Manufactured products</a:t>
            </a:r>
          </a:p>
          <a:p>
            <a:r>
              <a:rPr lang="en-US" dirty="0"/>
              <a:t>Industrial processes</a:t>
            </a:r>
          </a:p>
          <a:p>
            <a:r>
              <a:rPr lang="en-US" dirty="0"/>
              <a:t>New chemical compounds</a:t>
            </a:r>
          </a:p>
          <a:p>
            <a:r>
              <a:rPr lang="en-US" dirty="0"/>
              <a:t>Foods</a:t>
            </a:r>
          </a:p>
          <a:p>
            <a:r>
              <a:rPr lang="en-US" dirty="0"/>
              <a:t>Medicines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749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FC5E1-9994-546B-D0C8-8DC15594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B5106-A6E7-8955-CD85-9A90820E2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2131359" cy="4779963"/>
          </a:xfrm>
        </p:spPr>
        <p:txBody>
          <a:bodyPr/>
          <a:lstStyle/>
          <a:p>
            <a:r>
              <a:rPr lang="en-US" dirty="0"/>
              <a:t>Trade secrets</a:t>
            </a:r>
          </a:p>
          <a:p>
            <a:r>
              <a:rPr lang="en-US" dirty="0">
                <a:solidFill>
                  <a:srgbClr val="C00000"/>
                </a:solidFill>
              </a:rPr>
              <a:t>Patents</a:t>
            </a:r>
          </a:p>
          <a:p>
            <a:r>
              <a:rPr lang="en-US" dirty="0"/>
              <a:t>Trademarks</a:t>
            </a:r>
          </a:p>
          <a:p>
            <a:r>
              <a:rPr lang="en-US" dirty="0"/>
              <a:t>Copyrights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7A153-519D-402E-486B-767F31898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22A762-86E6-10EC-3217-3789BF4C7F64}"/>
              </a:ext>
            </a:extLst>
          </p:cNvPr>
          <p:cNvSpPr txBox="1">
            <a:spLocks/>
          </p:cNvSpPr>
          <p:nvPr/>
        </p:nvSpPr>
        <p:spPr>
          <a:xfrm>
            <a:off x="3023347" y="1346201"/>
            <a:ext cx="5663453" cy="4779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0"/>
              </a:spcBef>
            </a:pPr>
            <a:r>
              <a:rPr lang="en-US" b="1" dirty="0"/>
              <a:t>Types of patents: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b="1" dirty="0"/>
              <a:t>Utility patents:  </a:t>
            </a:r>
            <a:r>
              <a:rPr lang="en-US" dirty="0"/>
              <a:t>new, useful, </a:t>
            </a:r>
            <a:r>
              <a:rPr lang="en-US" i="1" dirty="0"/>
              <a:t>non-obvious</a:t>
            </a:r>
            <a:r>
              <a:rPr lang="en-US" dirty="0"/>
              <a:t> processes, machines and manufactured products.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b="1" dirty="0"/>
              <a:t>Design patents:  </a:t>
            </a:r>
            <a:r>
              <a:rPr lang="en-US" dirty="0"/>
              <a:t>new, original, ornamental and </a:t>
            </a:r>
            <a:r>
              <a:rPr lang="en-US" i="1" dirty="0"/>
              <a:t>non-obvious</a:t>
            </a:r>
            <a:r>
              <a:rPr lang="en-US" dirty="0"/>
              <a:t> manufactured items, e.g., Steve </a:t>
            </a:r>
            <a:r>
              <a:rPr lang="en-US" dirty="0" err="1"/>
              <a:t>Jobs’s</a:t>
            </a:r>
            <a:r>
              <a:rPr lang="en-US" dirty="0"/>
              <a:t> staircase, Macintosh and iPod designs.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b="1" dirty="0"/>
              <a:t>Plant patents:  </a:t>
            </a:r>
            <a:r>
              <a:rPr lang="en-US" dirty="0"/>
              <a:t>New varieties of plants that have been asexually reproduced.</a:t>
            </a:r>
          </a:p>
          <a:p>
            <a:pPr marL="514350" indent="-514350">
              <a:spcBef>
                <a:spcPts val="2000"/>
              </a:spcBef>
              <a:buFont typeface="+mj-lt"/>
              <a:buAutoNum type="arabicPeriod"/>
            </a:pPr>
            <a:r>
              <a:rPr lang="en-US" b="1" dirty="0"/>
              <a:t>Business method patent:</a:t>
            </a:r>
            <a:r>
              <a:rPr lang="en-US" dirty="0"/>
              <a:t>  A type of utility patent covering a process or method, e.g., Amazon’s “one-click” ordering process.</a:t>
            </a:r>
          </a:p>
        </p:txBody>
      </p:sp>
    </p:spTree>
    <p:extLst>
      <p:ext uri="{BB962C8B-B14F-4D97-AF65-F5344CB8AC3E}">
        <p14:creationId xmlns:p14="http://schemas.microsoft.com/office/powerpoint/2010/main" val="3909844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FC5E1-9994-546B-D0C8-8DC15594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B5106-A6E7-8955-CD85-9A90820E2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2131359" cy="4779963"/>
          </a:xfrm>
        </p:spPr>
        <p:txBody>
          <a:bodyPr/>
          <a:lstStyle/>
          <a:p>
            <a:r>
              <a:rPr lang="en-US" dirty="0"/>
              <a:t>Trade secrets</a:t>
            </a:r>
          </a:p>
          <a:p>
            <a:r>
              <a:rPr lang="en-US" dirty="0">
                <a:solidFill>
                  <a:srgbClr val="C00000"/>
                </a:solidFill>
              </a:rPr>
              <a:t>Patents</a:t>
            </a:r>
          </a:p>
          <a:p>
            <a:r>
              <a:rPr lang="en-US" dirty="0"/>
              <a:t>Trademarks</a:t>
            </a:r>
          </a:p>
          <a:p>
            <a:r>
              <a:rPr lang="en-US" dirty="0"/>
              <a:t>Copyrights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7A153-519D-402E-486B-767F31898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22A762-86E6-10EC-3217-3789BF4C7F64}"/>
              </a:ext>
            </a:extLst>
          </p:cNvPr>
          <p:cNvSpPr txBox="1">
            <a:spLocks/>
          </p:cNvSpPr>
          <p:nvPr/>
        </p:nvSpPr>
        <p:spPr>
          <a:xfrm>
            <a:off x="3023347" y="1346201"/>
            <a:ext cx="5663453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00"/>
              </a:spcBef>
              <a:buNone/>
            </a:pPr>
            <a:r>
              <a:rPr lang="en-US" dirty="0"/>
              <a:t>One of the main requirements of a </a:t>
            </a:r>
            <a:r>
              <a:rPr lang="en-US" b="1" dirty="0"/>
              <a:t>utility paten</a:t>
            </a:r>
            <a:r>
              <a:rPr lang="en-US" dirty="0"/>
              <a:t>t is that the invention must be </a:t>
            </a:r>
            <a:r>
              <a:rPr lang="en-US" i="1" dirty="0"/>
              <a:t>non-obvious</a:t>
            </a:r>
            <a:r>
              <a:rPr lang="en-US" dirty="0"/>
              <a:t>.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dirty="0"/>
              <a:t>The definition is that a </a:t>
            </a:r>
            <a:r>
              <a:rPr lang="en-US" i="1" dirty="0"/>
              <a:t>"person having ordinary skill in the art" </a:t>
            </a:r>
            <a:r>
              <a:rPr lang="en-US" dirty="0"/>
              <a:t>would not know how to solve the problem in the manner being disclosed without being told.</a:t>
            </a:r>
          </a:p>
        </p:txBody>
      </p:sp>
    </p:spTree>
    <p:extLst>
      <p:ext uri="{BB962C8B-B14F-4D97-AF65-F5344CB8AC3E}">
        <p14:creationId xmlns:p14="http://schemas.microsoft.com/office/powerpoint/2010/main" val="1825513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FC5E1-9994-546B-D0C8-8DC15594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B5106-A6E7-8955-CD85-9A90820E2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2131359" cy="4779963"/>
          </a:xfrm>
        </p:spPr>
        <p:txBody>
          <a:bodyPr/>
          <a:lstStyle/>
          <a:p>
            <a:r>
              <a:rPr lang="en-US" dirty="0"/>
              <a:t>Trade secrets</a:t>
            </a:r>
          </a:p>
          <a:p>
            <a:r>
              <a:rPr lang="en-US" dirty="0">
                <a:solidFill>
                  <a:srgbClr val="C00000"/>
                </a:solidFill>
              </a:rPr>
              <a:t>Patents</a:t>
            </a:r>
          </a:p>
          <a:p>
            <a:r>
              <a:rPr lang="en-US" dirty="0"/>
              <a:t>Trademarks</a:t>
            </a:r>
          </a:p>
          <a:p>
            <a:r>
              <a:rPr lang="en-US" dirty="0"/>
              <a:t>Copyrights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7A153-519D-402E-486B-767F31898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22A762-86E6-10EC-3217-3789BF4C7F64}"/>
              </a:ext>
            </a:extLst>
          </p:cNvPr>
          <p:cNvSpPr txBox="1">
            <a:spLocks/>
          </p:cNvSpPr>
          <p:nvPr/>
        </p:nvSpPr>
        <p:spPr>
          <a:xfrm>
            <a:off x="3023347" y="1346201"/>
            <a:ext cx="5663453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A </a:t>
            </a:r>
            <a:r>
              <a:rPr lang="en-US" sz="2400" b="1" dirty="0"/>
              <a:t>design patent</a:t>
            </a:r>
            <a:r>
              <a:rPr lang="en-US" sz="2400" dirty="0"/>
              <a:t> protects an </a:t>
            </a:r>
            <a:r>
              <a:rPr lang="en-US" sz="2400" i="1" dirty="0"/>
              <a:t>ornamental</a:t>
            </a:r>
            <a:r>
              <a:rPr lang="en-US" sz="2400" dirty="0"/>
              <a:t> design of a functional item.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Ornamental designs of jewelry, furniture, beverage containers and computer icons are examples of things that may be protected by design patents.</a:t>
            </a:r>
          </a:p>
        </p:txBody>
      </p:sp>
    </p:spTree>
    <p:extLst>
      <p:ext uri="{BB962C8B-B14F-4D97-AF65-F5344CB8AC3E}">
        <p14:creationId xmlns:p14="http://schemas.microsoft.com/office/powerpoint/2010/main" val="1599306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FC5E1-9994-546B-D0C8-8DC15594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B5106-A6E7-8955-CD85-9A90820E2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2131359" cy="4779963"/>
          </a:xfrm>
        </p:spPr>
        <p:txBody>
          <a:bodyPr/>
          <a:lstStyle/>
          <a:p>
            <a:r>
              <a:rPr lang="en-US" dirty="0"/>
              <a:t>Trade secrets</a:t>
            </a:r>
          </a:p>
          <a:p>
            <a:r>
              <a:rPr lang="en-US" dirty="0">
                <a:solidFill>
                  <a:srgbClr val="C00000"/>
                </a:solidFill>
              </a:rPr>
              <a:t>Patents</a:t>
            </a:r>
          </a:p>
          <a:p>
            <a:r>
              <a:rPr lang="en-US" dirty="0"/>
              <a:t>Trademarks</a:t>
            </a:r>
          </a:p>
          <a:p>
            <a:r>
              <a:rPr lang="en-US" dirty="0"/>
              <a:t>Copyrights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7A153-519D-402E-486B-767F31898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22A762-86E6-10EC-3217-3789BF4C7F64}"/>
              </a:ext>
            </a:extLst>
          </p:cNvPr>
          <p:cNvSpPr txBox="1">
            <a:spLocks/>
          </p:cNvSpPr>
          <p:nvPr/>
        </p:nvSpPr>
        <p:spPr>
          <a:xfrm>
            <a:off x="3023347" y="1346201"/>
            <a:ext cx="5663453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patent application costs about $20,000 to $50,000 in legal fees.  Not all applications ever result in an issued patent.</a:t>
            </a:r>
          </a:p>
          <a:p>
            <a:endParaRPr lang="en-US" dirty="0"/>
          </a:p>
          <a:p>
            <a:r>
              <a:rPr lang="en-US" dirty="0"/>
              <a:t>Litigation to enforce a patent even more expensive.  Competitors may invent around a patent anyway.</a:t>
            </a:r>
          </a:p>
        </p:txBody>
      </p:sp>
    </p:spTree>
    <p:extLst>
      <p:ext uri="{BB962C8B-B14F-4D97-AF65-F5344CB8AC3E}">
        <p14:creationId xmlns:p14="http://schemas.microsoft.com/office/powerpoint/2010/main" val="2544104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FC5E1-9994-546B-D0C8-8DC15594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B5106-A6E7-8955-CD85-9A90820E2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2131359" cy="4779963"/>
          </a:xfrm>
        </p:spPr>
        <p:txBody>
          <a:bodyPr/>
          <a:lstStyle/>
          <a:p>
            <a:r>
              <a:rPr lang="en-US" dirty="0"/>
              <a:t>Trade secrets</a:t>
            </a:r>
          </a:p>
          <a:p>
            <a:r>
              <a:rPr lang="en-US" dirty="0"/>
              <a:t>Patents</a:t>
            </a:r>
          </a:p>
          <a:p>
            <a:r>
              <a:rPr lang="en-US" dirty="0">
                <a:solidFill>
                  <a:srgbClr val="C00000"/>
                </a:solidFill>
              </a:rPr>
              <a:t>Trademarks</a:t>
            </a:r>
          </a:p>
          <a:p>
            <a:r>
              <a:rPr lang="en-US" dirty="0"/>
              <a:t>Copyrights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7A153-519D-402E-486B-767F31898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22A762-86E6-10EC-3217-3789BF4C7F64}"/>
              </a:ext>
            </a:extLst>
          </p:cNvPr>
          <p:cNvSpPr txBox="1">
            <a:spLocks/>
          </p:cNvSpPr>
          <p:nvPr/>
        </p:nvSpPr>
        <p:spPr>
          <a:xfrm>
            <a:off x="3023347" y="1346201"/>
            <a:ext cx="5663453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0"/>
              </a:spcBef>
            </a:pPr>
            <a:r>
              <a:rPr lang="en-US" dirty="0"/>
              <a:t>A </a:t>
            </a:r>
            <a:r>
              <a:rPr lang="en-US" b="1" dirty="0"/>
              <a:t>trademark</a:t>
            </a:r>
            <a:r>
              <a:rPr lang="en-US" dirty="0"/>
              <a:t> is any distinctive word, name, symbol, slogan, shape, sound or logo that identifies the source of a product or service.</a:t>
            </a:r>
          </a:p>
          <a:p>
            <a:pPr>
              <a:spcBef>
                <a:spcPts val="2000"/>
              </a:spcBef>
            </a:pPr>
            <a:r>
              <a:rPr lang="en-US" dirty="0"/>
              <a:t>Renewable indefinitely as long as commercial use is proven.</a:t>
            </a:r>
          </a:p>
          <a:p>
            <a:pPr>
              <a:spcBef>
                <a:spcPts val="2000"/>
              </a:spcBef>
            </a:pPr>
            <a:r>
              <a:rPr lang="en-US" dirty="0"/>
              <a:t>May lose exclusive right to a trademark if it becomes generic, e.g., aspirin, thermos, cellophane.</a:t>
            </a:r>
          </a:p>
        </p:txBody>
      </p:sp>
    </p:spTree>
    <p:extLst>
      <p:ext uri="{BB962C8B-B14F-4D97-AF65-F5344CB8AC3E}">
        <p14:creationId xmlns:p14="http://schemas.microsoft.com/office/powerpoint/2010/main" val="2947826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FC5E1-9994-546B-D0C8-8DC15594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B5106-A6E7-8955-CD85-9A90820E2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2131359" cy="4779963"/>
          </a:xfrm>
        </p:spPr>
        <p:txBody>
          <a:bodyPr/>
          <a:lstStyle/>
          <a:p>
            <a:r>
              <a:rPr lang="en-US" dirty="0"/>
              <a:t>Trade secrets</a:t>
            </a:r>
          </a:p>
          <a:p>
            <a:r>
              <a:rPr lang="en-US" dirty="0"/>
              <a:t>Patents</a:t>
            </a:r>
          </a:p>
          <a:p>
            <a:r>
              <a:rPr lang="en-US" dirty="0"/>
              <a:t>Trademarks</a:t>
            </a:r>
          </a:p>
          <a:p>
            <a:r>
              <a:rPr lang="en-US" dirty="0">
                <a:solidFill>
                  <a:srgbClr val="C00000"/>
                </a:solidFill>
              </a:rPr>
              <a:t>Copyrights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7A153-519D-402E-486B-767F31898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922A762-86E6-10EC-3217-3789BF4C7F64}"/>
              </a:ext>
            </a:extLst>
          </p:cNvPr>
          <p:cNvSpPr txBox="1">
            <a:spLocks/>
          </p:cNvSpPr>
          <p:nvPr/>
        </p:nvSpPr>
        <p:spPr>
          <a:xfrm>
            <a:off x="3023347" y="1346201"/>
            <a:ext cx="5663453" cy="4779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0"/>
              </a:spcBef>
            </a:pPr>
            <a:r>
              <a:rPr lang="en-US" dirty="0"/>
              <a:t>A </a:t>
            </a:r>
            <a:r>
              <a:rPr lang="en-US" b="1" dirty="0"/>
              <a:t>copyright</a:t>
            </a:r>
            <a:r>
              <a:rPr lang="en-US" dirty="0"/>
              <a:t> is the right of an author to prevent others from printing, copying or publishing his or her original works.</a:t>
            </a:r>
          </a:p>
          <a:p>
            <a:pPr>
              <a:spcBef>
                <a:spcPts val="2000"/>
              </a:spcBef>
            </a:pPr>
            <a:r>
              <a:rPr lang="en-US" dirty="0"/>
              <a:t>Life of a copyright = life of the author + 70 years</a:t>
            </a:r>
          </a:p>
          <a:p>
            <a:pPr>
              <a:spcBef>
                <a:spcPts val="2000"/>
              </a:spcBef>
            </a:pPr>
            <a:r>
              <a:rPr lang="en-US" dirty="0"/>
              <a:t>A copyright exists from the moment of creation, even if there is no copyright notice.</a:t>
            </a:r>
          </a:p>
          <a:p>
            <a:pPr>
              <a:spcBef>
                <a:spcPts val="2000"/>
              </a:spcBef>
            </a:pPr>
            <a:r>
              <a:rPr lang="en-US" dirty="0"/>
              <a:t>To sue for infringement, must register your copyright with the US Copyright Office, but process is simple and cheap.</a:t>
            </a:r>
          </a:p>
          <a:p>
            <a:pPr>
              <a:spcBef>
                <a:spcPts val="20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054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patents are property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can be bought, sold, licensed, assigned or mortgaged.</a:t>
            </a:r>
          </a:p>
          <a:p>
            <a:r>
              <a:rPr lang="en-US" dirty="0"/>
              <a:t>They may passed to heirs of a deceased inventor. </a:t>
            </a:r>
          </a:p>
          <a:p>
            <a:r>
              <a:rPr lang="en-US" dirty="0"/>
              <a:t>If a patented invention is used without authorization, the patent holder may sue for money damages.</a:t>
            </a:r>
          </a:p>
        </p:txBody>
      </p:sp>
    </p:spTree>
    <p:extLst>
      <p:ext uri="{BB962C8B-B14F-4D97-AF65-F5344CB8AC3E}">
        <p14:creationId xmlns:p14="http://schemas.microsoft.com/office/powerpoint/2010/main" val="1778309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for hire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2000"/>
              </a:spcBef>
              <a:buNone/>
            </a:pPr>
            <a:r>
              <a:rPr lang="en-US" dirty="0"/>
              <a:t>Only the author or those deriving rights from the author can rightfully claim copyright. 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b="1" i="1" dirty="0"/>
              <a:t>Exception:</a:t>
            </a:r>
            <a:r>
              <a:rPr lang="en-US" dirty="0"/>
              <a:t>  “Works made for hire.”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dirty="0"/>
              <a:t>If a work is made for hire, an employer is considered the author even if an employee actually created the work. The employer can be a firm, an organization, or an individual.</a:t>
            </a:r>
          </a:p>
        </p:txBody>
      </p:sp>
    </p:spTree>
    <p:extLst>
      <p:ext uri="{BB962C8B-B14F-4D97-AF65-F5344CB8AC3E}">
        <p14:creationId xmlns:p14="http://schemas.microsoft.com/office/powerpoint/2010/main" val="1892804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a work for hire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9078"/>
            <a:ext cx="8229600" cy="5188226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dirty="0"/>
              <a:t>Section 101 of the Copyright Act (title 17 of the U.S. Code.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dirty="0"/>
              <a:t>Two parts:</a:t>
            </a: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A work prepared by an employee within the scope of his or her employment .</a:t>
            </a:r>
          </a:p>
          <a:p>
            <a:pPr marL="514350" indent="-51435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A work specially ordered or commissioned which the parties agree in a signed written document is a work made for hire and which is one of the following.</a:t>
            </a:r>
          </a:p>
          <a:p>
            <a:pPr marL="1652588" lvl="1" indent="-514350">
              <a:lnSpc>
                <a:spcPct val="11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000" dirty="0"/>
              <a:t>A contribution to a collective work</a:t>
            </a:r>
          </a:p>
          <a:p>
            <a:pPr marL="1652588" lvl="1" indent="-514350">
              <a:lnSpc>
                <a:spcPct val="11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000" dirty="0"/>
              <a:t>A part of a motion picture or other audiovisual work,</a:t>
            </a:r>
          </a:p>
          <a:p>
            <a:pPr marL="1652588" lvl="1" indent="-514350">
              <a:lnSpc>
                <a:spcPct val="11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000" dirty="0"/>
              <a:t>A translation,</a:t>
            </a:r>
          </a:p>
          <a:p>
            <a:pPr marL="1652588" lvl="1" indent="-514350">
              <a:lnSpc>
                <a:spcPct val="11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000" dirty="0"/>
              <a:t>A supplementary work,</a:t>
            </a:r>
          </a:p>
          <a:p>
            <a:pPr marL="1652588" lvl="1" indent="-514350">
              <a:lnSpc>
                <a:spcPct val="11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000" dirty="0"/>
              <a:t>A compilation,</a:t>
            </a:r>
          </a:p>
          <a:p>
            <a:pPr marL="1652588" lvl="1" indent="-514350">
              <a:lnSpc>
                <a:spcPct val="11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000" dirty="0"/>
              <a:t>An instructional text,</a:t>
            </a:r>
          </a:p>
          <a:p>
            <a:pPr marL="1652588" lvl="1" indent="-514350">
              <a:lnSpc>
                <a:spcPct val="11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000" dirty="0"/>
              <a:t>A test,</a:t>
            </a:r>
          </a:p>
          <a:p>
            <a:pPr marL="1652588" lvl="1" indent="-514350">
              <a:lnSpc>
                <a:spcPct val="11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000" dirty="0"/>
              <a:t>Answer material for a test, or </a:t>
            </a:r>
          </a:p>
          <a:p>
            <a:pPr marL="1652588" lvl="1" indent="-514350">
              <a:lnSpc>
                <a:spcPct val="11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sz="2000" dirty="0"/>
              <a:t>An atlas</a:t>
            </a:r>
          </a:p>
        </p:txBody>
      </p:sp>
    </p:spTree>
    <p:extLst>
      <p:ext uri="{BB962C8B-B14F-4D97-AF65-F5344CB8AC3E}">
        <p14:creationId xmlns:p14="http://schemas.microsoft.com/office/powerpoint/2010/main" val="1228420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3238"/>
            <a:ext cx="7848600" cy="944562"/>
          </a:xfrm>
        </p:spPr>
        <p:txBody>
          <a:bodyPr>
            <a:noAutofit/>
          </a:bodyPr>
          <a:lstStyle/>
          <a:p>
            <a:r>
              <a:rPr lang="en-US" sz="3200" dirty="0"/>
              <a:t>Examples of works made for hire created in an employment relationship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1500"/>
              </a:spcBef>
              <a:buFont typeface="+mj-lt"/>
              <a:buAutoNum type="arabicPeriod"/>
            </a:pPr>
            <a:r>
              <a:rPr lang="en-US" sz="2400" dirty="0"/>
              <a:t>A software program created by a staff programmer within the scope of his or her duties at a software firm.</a:t>
            </a:r>
          </a:p>
          <a:p>
            <a:pPr marL="514350" indent="-514350">
              <a:spcBef>
                <a:spcPts val="1500"/>
              </a:spcBef>
              <a:buFont typeface="+mj-lt"/>
              <a:buAutoNum type="arabicPeriod"/>
            </a:pPr>
            <a:r>
              <a:rPr lang="en-US" sz="2400" dirty="0"/>
              <a:t>A newspaper article written by a staff journalist for publication in the newspaper that employs the journalist (who is not a freelance writer).</a:t>
            </a:r>
          </a:p>
          <a:p>
            <a:pPr marL="514350" indent="-514350">
              <a:spcBef>
                <a:spcPts val="1500"/>
              </a:spcBef>
              <a:buFont typeface="+mj-lt"/>
              <a:buAutoNum type="arabicPeriod"/>
            </a:pPr>
            <a:r>
              <a:rPr lang="en-US" sz="2400" dirty="0"/>
              <a:t>A musical arrangement written for a music company by a salaried arranger on the company’s staff .</a:t>
            </a:r>
          </a:p>
          <a:p>
            <a:pPr marL="514350" indent="-514350">
              <a:spcBef>
                <a:spcPts val="1500"/>
              </a:spcBef>
              <a:buFont typeface="+mj-lt"/>
              <a:buAutoNum type="arabicPeriod"/>
            </a:pPr>
            <a:r>
              <a:rPr lang="en-US" sz="2400" dirty="0"/>
              <a:t>A sound recording created by salaried staff engineers of a record company.</a:t>
            </a:r>
          </a:p>
        </p:txBody>
      </p:sp>
    </p:spTree>
    <p:extLst>
      <p:ext uri="{BB962C8B-B14F-4D97-AF65-F5344CB8AC3E}">
        <p14:creationId xmlns:p14="http://schemas.microsoft.com/office/powerpoint/2010/main" val="366011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sale doctrine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772400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2000"/>
              </a:spcBef>
              <a:buNone/>
            </a:pPr>
            <a:r>
              <a:rPr lang="en-US" dirty="0"/>
              <a:t>The physical ownership of an item such as a book, painting, manuscript or CD is not the same as owning the copyright to the work embodied in that item.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dirty="0"/>
              <a:t>Ownership of a physical copy of a copyright-protected work permits lending, reselling, disposing, etc., of the item.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dirty="0"/>
              <a:t>It does not permit reproducing the material, publicly displaying or performing it, or engaging in any of the acts reserved for the copyright holder. 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4950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010400" cy="3124200"/>
          </a:xfrm>
        </p:spPr>
        <p:txBody>
          <a:bodyPr>
            <a:normAutofit/>
          </a:bodyPr>
          <a:lstStyle/>
          <a:p>
            <a:pPr marL="0" indent="0">
              <a:spcBef>
                <a:spcPts val="2000"/>
              </a:spcBef>
              <a:buNone/>
            </a:pPr>
            <a:r>
              <a:rPr lang="en-US" sz="2800" dirty="0"/>
              <a:t>A contractual method of exploiting intellectual property by transferring rights to use without a transfer of ownership.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sz="2800" dirty="0"/>
              <a:t>Rights to use are defined in a contract and usually require payment of a royalty or fee.</a:t>
            </a:r>
          </a:p>
        </p:txBody>
      </p:sp>
    </p:spTree>
    <p:extLst>
      <p:ext uri="{BB962C8B-B14F-4D97-AF65-F5344CB8AC3E}">
        <p14:creationId xmlns:p14="http://schemas.microsoft.com/office/powerpoint/2010/main" val="1972317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B1D15-18DA-00A5-587B-2D4511812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451C4-A563-E38F-E28D-215DDEBEC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11360-1F2E-9B0B-3635-CE2789E94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intellectual property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marketing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58B10-9A0C-3E3F-387D-014D862ED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104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58F84-A960-D4C6-DF23-57393A20A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834C4-2CA4-3522-CA42-AC7CE9079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definition of a market.</a:t>
            </a:r>
          </a:p>
          <a:p>
            <a:r>
              <a:rPr lang="en-US" dirty="0"/>
              <a:t>The value proposition.</a:t>
            </a:r>
          </a:p>
          <a:p>
            <a:r>
              <a:rPr lang="en-US" dirty="0"/>
              <a:t>The product, substitutes and complementors.</a:t>
            </a:r>
          </a:p>
          <a:p>
            <a:r>
              <a:rPr lang="en-US" dirty="0"/>
              <a:t>Differentiation.</a:t>
            </a:r>
          </a:p>
          <a:p>
            <a:r>
              <a:rPr lang="en-US" dirty="0"/>
              <a:t>Barriers to entry and exit.</a:t>
            </a:r>
          </a:p>
          <a:p>
            <a:r>
              <a:rPr lang="en-US" dirty="0"/>
              <a:t>Buyers and heavy users.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0E7BE-954F-3B83-F6E8-27F9917A9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8907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58F84-A960-D4C6-DF23-57393A20A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834C4-2CA4-3522-CA42-AC7CE9079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The definition of a market.</a:t>
            </a:r>
          </a:p>
          <a:p>
            <a:r>
              <a:rPr lang="en-US" dirty="0"/>
              <a:t>The value proposition.</a:t>
            </a:r>
          </a:p>
          <a:p>
            <a:r>
              <a:rPr lang="en-US" dirty="0"/>
              <a:t>The product, substitutes and complementors.</a:t>
            </a:r>
          </a:p>
          <a:p>
            <a:r>
              <a:rPr lang="en-US" dirty="0"/>
              <a:t>Differentiation.</a:t>
            </a:r>
          </a:p>
          <a:p>
            <a:r>
              <a:rPr lang="en-US" dirty="0"/>
              <a:t>Barriers to entry and exit.</a:t>
            </a:r>
          </a:p>
          <a:p>
            <a:r>
              <a:rPr lang="en-US" dirty="0"/>
              <a:t>Buyers and heavy users.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0E7BE-954F-3B83-F6E8-27F9917A9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7643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ED86B-FF75-7C6D-0544-E9EC46612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definition of a market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0BC75-3708-A171-A657-67049A4DF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6BEE389-DD76-78B7-71DC-58A7A02AD3EE}"/>
              </a:ext>
            </a:extLst>
          </p:cNvPr>
          <p:cNvSpPr txBox="1">
            <a:spLocks/>
          </p:cNvSpPr>
          <p:nvPr/>
        </p:nvSpPr>
        <p:spPr>
          <a:xfrm>
            <a:off x="531223" y="1346200"/>
            <a:ext cx="4040777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Marketers require that to be an actual market that a business might operate in, it must be</a:t>
            </a:r>
          </a:p>
          <a:p>
            <a:r>
              <a:rPr lang="en-US" dirty="0"/>
              <a:t>identifiable,</a:t>
            </a:r>
          </a:p>
          <a:p>
            <a:r>
              <a:rPr lang="en-US" dirty="0"/>
              <a:t>substantial,</a:t>
            </a:r>
          </a:p>
          <a:p>
            <a:r>
              <a:rPr lang="en-US" dirty="0"/>
              <a:t>differentiable,</a:t>
            </a:r>
          </a:p>
          <a:p>
            <a:r>
              <a:rPr lang="en-US" dirty="0"/>
              <a:t>accessible,</a:t>
            </a:r>
          </a:p>
          <a:p>
            <a:r>
              <a:rPr lang="en-US" dirty="0"/>
              <a:t>stable, and</a:t>
            </a:r>
          </a:p>
          <a:p>
            <a:r>
              <a:rPr lang="en-US" dirty="0"/>
              <a:t>actionable.</a:t>
            </a:r>
          </a:p>
        </p:txBody>
      </p:sp>
    </p:spTree>
    <p:extLst>
      <p:ext uri="{BB962C8B-B14F-4D97-AF65-F5344CB8AC3E}">
        <p14:creationId xmlns:p14="http://schemas.microsoft.com/office/powerpoint/2010/main" val="38394392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ED86B-FF75-7C6D-0544-E9EC46612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definition of a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D1A2E-7E63-EFA9-BC8A-9C4EEC9A7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074" y="1346200"/>
            <a:ext cx="3683726" cy="4779963"/>
          </a:xfrm>
        </p:spPr>
        <p:txBody>
          <a:bodyPr/>
          <a:lstStyle/>
          <a:p>
            <a:r>
              <a:rPr lang="en-US" dirty="0"/>
              <a:t>Identifiable means the buyers can be identified by some characteristics they share in common.</a:t>
            </a:r>
          </a:p>
          <a:p>
            <a:r>
              <a:rPr lang="en-US" dirty="0"/>
              <a:t>For consumers, occupation, age, where they live, hobbies.</a:t>
            </a:r>
          </a:p>
          <a:p>
            <a:r>
              <a:rPr lang="en-US" dirty="0"/>
              <a:t>For businesses, their SIC (Standard Industry Classification) code, location, areas 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0BC75-3708-A171-A657-67049A4DF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6BEE389-DD76-78B7-71DC-58A7A02AD3EE}"/>
              </a:ext>
            </a:extLst>
          </p:cNvPr>
          <p:cNvSpPr txBox="1">
            <a:spLocks/>
          </p:cNvSpPr>
          <p:nvPr/>
        </p:nvSpPr>
        <p:spPr>
          <a:xfrm>
            <a:off x="531223" y="1346200"/>
            <a:ext cx="4040777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Marketers require that to be an actual market that a business might operate in, it must be</a:t>
            </a:r>
          </a:p>
          <a:p>
            <a:r>
              <a:rPr lang="en-US" dirty="0">
                <a:solidFill>
                  <a:srgbClr val="C00000"/>
                </a:solidFill>
              </a:rPr>
              <a:t>identifiable,</a:t>
            </a:r>
          </a:p>
          <a:p>
            <a:r>
              <a:rPr lang="en-US" dirty="0"/>
              <a:t>substantial,</a:t>
            </a:r>
          </a:p>
          <a:p>
            <a:r>
              <a:rPr lang="en-US" dirty="0"/>
              <a:t>differentiable,</a:t>
            </a:r>
          </a:p>
          <a:p>
            <a:r>
              <a:rPr lang="en-US" dirty="0"/>
              <a:t>accessible,</a:t>
            </a:r>
          </a:p>
          <a:p>
            <a:r>
              <a:rPr lang="en-US" dirty="0"/>
              <a:t>stable, and</a:t>
            </a:r>
          </a:p>
          <a:p>
            <a:r>
              <a:rPr lang="en-US" dirty="0"/>
              <a:t>actionable.</a:t>
            </a:r>
          </a:p>
        </p:txBody>
      </p:sp>
    </p:spTree>
    <p:extLst>
      <p:ext uri="{BB962C8B-B14F-4D97-AF65-F5344CB8AC3E}">
        <p14:creationId xmlns:p14="http://schemas.microsoft.com/office/powerpoint/2010/main" val="16855352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ED86B-FF75-7C6D-0544-E9EC46612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definition of a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D1A2E-7E63-EFA9-BC8A-9C4EEC9A7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074" y="1346200"/>
            <a:ext cx="3683726" cy="4779963"/>
          </a:xfrm>
        </p:spPr>
        <p:txBody>
          <a:bodyPr/>
          <a:lstStyle/>
          <a:p>
            <a:r>
              <a:rPr lang="en-US" dirty="0"/>
              <a:t>Substantial means the market has to be big enough to support a business.</a:t>
            </a:r>
          </a:p>
          <a:p>
            <a:r>
              <a:rPr lang="en-US" dirty="0"/>
              <a:t>It can’t be 3 people who want hammers with builtin </a:t>
            </a:r>
            <a:r>
              <a:rPr lang="en-US" dirty="0" err="1"/>
              <a:t>WiFi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0BC75-3708-A171-A657-67049A4DF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6BEE389-DD76-78B7-71DC-58A7A02AD3EE}"/>
              </a:ext>
            </a:extLst>
          </p:cNvPr>
          <p:cNvSpPr txBox="1">
            <a:spLocks/>
          </p:cNvSpPr>
          <p:nvPr/>
        </p:nvSpPr>
        <p:spPr>
          <a:xfrm>
            <a:off x="531223" y="1346200"/>
            <a:ext cx="4040777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Marketers require that to be an actual market that a business might operate in, it must be</a:t>
            </a:r>
          </a:p>
          <a:p>
            <a:r>
              <a:rPr lang="en-US" dirty="0"/>
              <a:t>identifiable,</a:t>
            </a:r>
          </a:p>
          <a:p>
            <a:r>
              <a:rPr lang="en-US" dirty="0">
                <a:solidFill>
                  <a:srgbClr val="C00000"/>
                </a:solidFill>
              </a:rPr>
              <a:t>substantial,</a:t>
            </a:r>
          </a:p>
          <a:p>
            <a:r>
              <a:rPr lang="en-US" dirty="0"/>
              <a:t>differentiable,</a:t>
            </a:r>
          </a:p>
          <a:p>
            <a:r>
              <a:rPr lang="en-US" dirty="0"/>
              <a:t>accessible,</a:t>
            </a:r>
          </a:p>
          <a:p>
            <a:r>
              <a:rPr lang="en-US" dirty="0"/>
              <a:t>stable, and</a:t>
            </a:r>
          </a:p>
          <a:p>
            <a:r>
              <a:rPr lang="en-US" dirty="0"/>
              <a:t>actionable.</a:t>
            </a:r>
          </a:p>
        </p:txBody>
      </p:sp>
    </p:spTree>
    <p:extLst>
      <p:ext uri="{BB962C8B-B14F-4D97-AF65-F5344CB8AC3E}">
        <p14:creationId xmlns:p14="http://schemas.microsoft.com/office/powerpoint/2010/main" val="42562057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ED86B-FF75-7C6D-0544-E9EC46612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definition of a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D1A2E-7E63-EFA9-BC8A-9C4EEC9A7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074" y="1346200"/>
            <a:ext cx="3683726" cy="4779963"/>
          </a:xfrm>
        </p:spPr>
        <p:txBody>
          <a:bodyPr/>
          <a:lstStyle/>
          <a:p>
            <a:r>
              <a:rPr lang="en-US" dirty="0"/>
              <a:t>Differentiable means that potential customers must share characteristics that differentiate them from others who are unlikely to buy.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0BC75-3708-A171-A657-67049A4DF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6BEE389-DD76-78B7-71DC-58A7A02AD3EE}"/>
              </a:ext>
            </a:extLst>
          </p:cNvPr>
          <p:cNvSpPr txBox="1">
            <a:spLocks/>
          </p:cNvSpPr>
          <p:nvPr/>
        </p:nvSpPr>
        <p:spPr>
          <a:xfrm>
            <a:off x="531223" y="1346200"/>
            <a:ext cx="4040777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Marketers require that to be an actual market that a business might operate in, it must be</a:t>
            </a:r>
          </a:p>
          <a:p>
            <a:r>
              <a:rPr lang="en-US" dirty="0"/>
              <a:t>identifiable,</a:t>
            </a:r>
          </a:p>
          <a:p>
            <a:r>
              <a:rPr lang="en-US" dirty="0"/>
              <a:t>substantial,</a:t>
            </a:r>
          </a:p>
          <a:p>
            <a:r>
              <a:rPr lang="en-US" dirty="0">
                <a:solidFill>
                  <a:srgbClr val="C00000"/>
                </a:solidFill>
              </a:rPr>
              <a:t>differentiable,</a:t>
            </a:r>
          </a:p>
          <a:p>
            <a:r>
              <a:rPr lang="en-US" dirty="0"/>
              <a:t>accessible,</a:t>
            </a:r>
          </a:p>
          <a:p>
            <a:r>
              <a:rPr lang="en-US" dirty="0"/>
              <a:t>stable, and</a:t>
            </a:r>
          </a:p>
          <a:p>
            <a:r>
              <a:rPr lang="en-US" dirty="0"/>
              <a:t>actionable.</a:t>
            </a:r>
          </a:p>
        </p:txBody>
      </p:sp>
    </p:spTree>
    <p:extLst>
      <p:ext uri="{BB962C8B-B14F-4D97-AF65-F5344CB8AC3E}">
        <p14:creationId xmlns:p14="http://schemas.microsoft.com/office/powerpoint/2010/main" val="21374925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ED86B-FF75-7C6D-0544-E9EC46612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definition of a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D1A2E-7E63-EFA9-BC8A-9C4EEC9A7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074" y="1346200"/>
            <a:ext cx="3683726" cy="4779963"/>
          </a:xfrm>
        </p:spPr>
        <p:txBody>
          <a:bodyPr/>
          <a:lstStyle/>
          <a:p>
            <a:r>
              <a:rPr lang="en-US" dirty="0"/>
              <a:t>Accessible means it’s possible to reach these potential customers with your message and provide the product and service and you’re selling at an affordable cost.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0BC75-3708-A171-A657-67049A4DF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6BEE389-DD76-78B7-71DC-58A7A02AD3EE}"/>
              </a:ext>
            </a:extLst>
          </p:cNvPr>
          <p:cNvSpPr txBox="1">
            <a:spLocks/>
          </p:cNvSpPr>
          <p:nvPr/>
        </p:nvSpPr>
        <p:spPr>
          <a:xfrm>
            <a:off x="531223" y="1346200"/>
            <a:ext cx="4040777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Marketers require that to be an actual market that a business might operate in, it must be</a:t>
            </a:r>
          </a:p>
          <a:p>
            <a:r>
              <a:rPr lang="en-US" dirty="0"/>
              <a:t>identifiable,</a:t>
            </a:r>
          </a:p>
          <a:p>
            <a:r>
              <a:rPr lang="en-US" dirty="0"/>
              <a:t>substantial,</a:t>
            </a:r>
          </a:p>
          <a:p>
            <a:r>
              <a:rPr lang="en-US" dirty="0"/>
              <a:t>differentiable,</a:t>
            </a:r>
          </a:p>
          <a:p>
            <a:r>
              <a:rPr lang="en-US" dirty="0">
                <a:solidFill>
                  <a:srgbClr val="C00000"/>
                </a:solidFill>
              </a:rPr>
              <a:t>accessible,</a:t>
            </a:r>
          </a:p>
          <a:p>
            <a:r>
              <a:rPr lang="en-US" dirty="0"/>
              <a:t>stable, and</a:t>
            </a:r>
          </a:p>
          <a:p>
            <a:r>
              <a:rPr lang="en-US" dirty="0"/>
              <a:t>actionable.</a:t>
            </a:r>
          </a:p>
        </p:txBody>
      </p:sp>
    </p:spTree>
    <p:extLst>
      <p:ext uri="{BB962C8B-B14F-4D97-AF65-F5344CB8AC3E}">
        <p14:creationId xmlns:p14="http://schemas.microsoft.com/office/powerpoint/2010/main" val="65410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ED86B-FF75-7C6D-0544-E9EC46612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definition of a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D1A2E-7E63-EFA9-BC8A-9C4EEC9A7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074" y="1346200"/>
            <a:ext cx="3683726" cy="4779963"/>
          </a:xfrm>
        </p:spPr>
        <p:txBody>
          <a:bodyPr/>
          <a:lstStyle/>
          <a:p>
            <a:r>
              <a:rPr lang="en-US" dirty="0"/>
              <a:t>Stable means you can make plans about the future.  There’s a rule of law and it will be there tomorrow.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0BC75-3708-A171-A657-67049A4DF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6BEE389-DD76-78B7-71DC-58A7A02AD3EE}"/>
              </a:ext>
            </a:extLst>
          </p:cNvPr>
          <p:cNvSpPr txBox="1">
            <a:spLocks/>
          </p:cNvSpPr>
          <p:nvPr/>
        </p:nvSpPr>
        <p:spPr>
          <a:xfrm>
            <a:off x="531223" y="1346200"/>
            <a:ext cx="4040777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Marketers require that to be an actual market that a business might operate in, it must be</a:t>
            </a:r>
          </a:p>
          <a:p>
            <a:r>
              <a:rPr lang="en-US" dirty="0"/>
              <a:t>identifiable,</a:t>
            </a:r>
          </a:p>
          <a:p>
            <a:r>
              <a:rPr lang="en-US" dirty="0"/>
              <a:t>substantial,</a:t>
            </a:r>
          </a:p>
          <a:p>
            <a:r>
              <a:rPr lang="en-US" dirty="0"/>
              <a:t>differentiable,</a:t>
            </a:r>
          </a:p>
          <a:p>
            <a:r>
              <a:rPr lang="en-US" dirty="0"/>
              <a:t>accessible,</a:t>
            </a:r>
          </a:p>
          <a:p>
            <a:r>
              <a:rPr lang="en-US" dirty="0">
                <a:solidFill>
                  <a:srgbClr val="C00000"/>
                </a:solidFill>
              </a:rPr>
              <a:t>stable,</a:t>
            </a:r>
            <a:r>
              <a:rPr lang="en-US" dirty="0"/>
              <a:t> and</a:t>
            </a:r>
          </a:p>
          <a:p>
            <a:r>
              <a:rPr lang="en-US" dirty="0"/>
              <a:t>actionable.</a:t>
            </a:r>
          </a:p>
        </p:txBody>
      </p:sp>
    </p:spTree>
    <p:extLst>
      <p:ext uri="{BB962C8B-B14F-4D97-AF65-F5344CB8AC3E}">
        <p14:creationId xmlns:p14="http://schemas.microsoft.com/office/powerpoint/2010/main" val="15365426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ED86B-FF75-7C6D-0544-E9EC46612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definition of a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D1A2E-7E63-EFA9-BC8A-9C4EEC9A7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074" y="1346200"/>
            <a:ext cx="3683726" cy="4779963"/>
          </a:xfrm>
        </p:spPr>
        <p:txBody>
          <a:bodyPr/>
          <a:lstStyle/>
          <a:p>
            <a:r>
              <a:rPr lang="en-US" dirty="0"/>
              <a:t>Actionable means it’s possible create and act on a plan to address the market and make an attractive profit.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0BC75-3708-A171-A657-67049A4DF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6BEE389-DD76-78B7-71DC-58A7A02AD3EE}"/>
              </a:ext>
            </a:extLst>
          </p:cNvPr>
          <p:cNvSpPr txBox="1">
            <a:spLocks/>
          </p:cNvSpPr>
          <p:nvPr/>
        </p:nvSpPr>
        <p:spPr>
          <a:xfrm>
            <a:off x="531223" y="1346200"/>
            <a:ext cx="4040777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Marketers require that to be an actual market that a business might operate in, it must be</a:t>
            </a:r>
          </a:p>
          <a:p>
            <a:r>
              <a:rPr lang="en-US" dirty="0"/>
              <a:t>identifiable,</a:t>
            </a:r>
          </a:p>
          <a:p>
            <a:r>
              <a:rPr lang="en-US" dirty="0"/>
              <a:t>substantial,</a:t>
            </a:r>
          </a:p>
          <a:p>
            <a:r>
              <a:rPr lang="en-US" dirty="0"/>
              <a:t>differentiable,</a:t>
            </a:r>
          </a:p>
          <a:p>
            <a:r>
              <a:rPr lang="en-US" dirty="0"/>
              <a:t>accessible,</a:t>
            </a:r>
          </a:p>
          <a:p>
            <a:r>
              <a:rPr lang="en-US" dirty="0"/>
              <a:t>stable, and</a:t>
            </a:r>
          </a:p>
          <a:p>
            <a:r>
              <a:rPr lang="en-US" dirty="0">
                <a:solidFill>
                  <a:srgbClr val="C00000"/>
                </a:solidFill>
              </a:rPr>
              <a:t>actionable.</a:t>
            </a:r>
          </a:p>
        </p:txBody>
      </p:sp>
    </p:spTree>
    <p:extLst>
      <p:ext uri="{BB962C8B-B14F-4D97-AF65-F5344CB8AC3E}">
        <p14:creationId xmlns:p14="http://schemas.microsoft.com/office/powerpoint/2010/main" val="30643912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58F84-A960-D4C6-DF23-57393A20A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834C4-2CA4-3522-CA42-AC7CE9079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definition of a market.</a:t>
            </a:r>
          </a:p>
          <a:p>
            <a:r>
              <a:rPr lang="en-US" dirty="0">
                <a:solidFill>
                  <a:srgbClr val="C00000"/>
                </a:solidFill>
              </a:rPr>
              <a:t>The value proposition.</a:t>
            </a:r>
          </a:p>
          <a:p>
            <a:r>
              <a:rPr lang="en-US" dirty="0"/>
              <a:t>The product, substitutes and complementors.</a:t>
            </a:r>
          </a:p>
          <a:p>
            <a:r>
              <a:rPr lang="en-US" dirty="0"/>
              <a:t>Differentiation.</a:t>
            </a:r>
          </a:p>
          <a:p>
            <a:r>
              <a:rPr lang="en-US" dirty="0"/>
              <a:t>Barriers to entry and exit.</a:t>
            </a:r>
          </a:p>
          <a:p>
            <a:r>
              <a:rPr lang="en-US" dirty="0"/>
              <a:t>Buyers and heavy users.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0E7BE-954F-3B83-F6E8-27F9917A9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7230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58F84-A960-D4C6-DF23-57393A20A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834C4-2CA4-3522-CA42-AC7CE9079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definition of a market.</a:t>
            </a:r>
          </a:p>
          <a:p>
            <a:r>
              <a:rPr lang="en-US" dirty="0"/>
              <a:t>The value proposition.</a:t>
            </a:r>
          </a:p>
          <a:p>
            <a:r>
              <a:rPr lang="en-US" dirty="0"/>
              <a:t>The product, substitutes and complementors.</a:t>
            </a:r>
          </a:p>
          <a:p>
            <a:r>
              <a:rPr lang="en-US" dirty="0"/>
              <a:t>Differentiation.</a:t>
            </a:r>
          </a:p>
          <a:p>
            <a:r>
              <a:rPr lang="en-US" dirty="0"/>
              <a:t>Barriers to entry and exit.</a:t>
            </a:r>
          </a:p>
          <a:p>
            <a:r>
              <a:rPr lang="en-US" dirty="0"/>
              <a:t>Buyers and heavy users.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0E7BE-954F-3B83-F6E8-27F9917A9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5447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1143000"/>
          </a:xfrm>
        </p:spPr>
        <p:txBody>
          <a:bodyPr/>
          <a:lstStyle/>
          <a:p>
            <a:r>
              <a:rPr lang="en-US" dirty="0"/>
              <a:t>The value proposition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819401"/>
            <a:ext cx="7696200" cy="24383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Value is the worth, importance, or usefulness to the customer.  It is </a:t>
            </a:r>
            <a:r>
              <a:rPr lang="en-US" b="1" i="1" dirty="0"/>
              <a:t>the value a business proposes to deliver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To be successful, a business must </a:t>
            </a:r>
            <a:r>
              <a:rPr lang="en-US" i="1" dirty="0"/>
              <a:t>create value</a:t>
            </a:r>
            <a:r>
              <a:rPr lang="en-US" dirty="0"/>
              <a:t>, selling goods or services that are more valuable than whatever it cost to create them.</a:t>
            </a:r>
          </a:p>
        </p:txBody>
      </p:sp>
    </p:spTree>
    <p:extLst>
      <p:ext uri="{BB962C8B-B14F-4D97-AF65-F5344CB8AC3E}">
        <p14:creationId xmlns:p14="http://schemas.microsoft.com/office/powerpoint/2010/main" val="3475238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icole\UW\css371\TechVentures3rdEdition\ChapterImages\bye80180_ch03\bye80180_ch03\bye80180_03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295400"/>
            <a:ext cx="7239000" cy="4111136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6A5DBF-5B75-9B5F-D7C0-28B5D5BA9962}"/>
              </a:ext>
            </a:extLst>
          </p:cNvPr>
          <p:cNvSpPr txBox="1"/>
          <p:nvPr/>
        </p:nvSpPr>
        <p:spPr>
          <a:xfrm>
            <a:off x="1267097" y="5799909"/>
            <a:ext cx="6942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 Technology Ventures, 4th ed, p 58</a:t>
            </a:r>
          </a:p>
        </p:txBody>
      </p:sp>
    </p:spTree>
    <p:extLst>
      <p:ext uri="{BB962C8B-B14F-4D97-AF65-F5344CB8AC3E}">
        <p14:creationId xmlns:p14="http://schemas.microsoft.com/office/powerpoint/2010/main" val="9075894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propositions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524000"/>
            <a:ext cx="6705600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Most value propositions offer some combination of these values to the customer:</a:t>
            </a:r>
          </a:p>
          <a:p>
            <a:pPr marL="1255713" indent="-514350">
              <a:buFont typeface="+mj-lt"/>
              <a:buAutoNum type="arabicPeriod"/>
            </a:pPr>
            <a:r>
              <a:rPr lang="en-US" dirty="0"/>
              <a:t>Product</a:t>
            </a:r>
          </a:p>
          <a:p>
            <a:pPr marL="1255713" indent="-514350">
              <a:buFont typeface="+mj-lt"/>
              <a:buAutoNum type="arabicPeriod"/>
            </a:pPr>
            <a:r>
              <a:rPr lang="en-US" dirty="0"/>
              <a:t>Price</a:t>
            </a:r>
          </a:p>
          <a:p>
            <a:pPr marL="1255713" indent="-514350">
              <a:buFont typeface="+mj-lt"/>
              <a:buAutoNum type="arabicPeriod"/>
            </a:pPr>
            <a:r>
              <a:rPr lang="en-US" dirty="0"/>
              <a:t>Access</a:t>
            </a:r>
          </a:p>
          <a:p>
            <a:pPr marL="1255713" indent="-514350">
              <a:buFont typeface="+mj-lt"/>
              <a:buAutoNum type="arabicPeriod"/>
            </a:pPr>
            <a:r>
              <a:rPr lang="en-US" dirty="0"/>
              <a:t>Service</a:t>
            </a:r>
          </a:p>
          <a:p>
            <a:pPr marL="1255713" indent="-514350">
              <a:buFont typeface="+mj-lt"/>
              <a:buAutoNum type="arabicPeriod"/>
            </a:pPr>
            <a:r>
              <a:rPr lang="en-US" dirty="0"/>
              <a:t>Experience</a:t>
            </a:r>
          </a:p>
        </p:txBody>
      </p:sp>
    </p:spTree>
    <p:extLst>
      <p:ext uri="{BB962C8B-B14F-4D97-AF65-F5344CB8AC3E}">
        <p14:creationId xmlns:p14="http://schemas.microsoft.com/office/powerpoint/2010/main" val="31741266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Primary and secondary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038600"/>
          </a:xfrm>
        </p:spPr>
        <p:txBody>
          <a:bodyPr/>
          <a:lstStyle/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A </a:t>
            </a:r>
            <a:r>
              <a:rPr lang="en-US" b="1" i="1" dirty="0"/>
              <a:t>primary value </a:t>
            </a:r>
            <a:r>
              <a:rPr lang="en-US" dirty="0"/>
              <a:t>typically dominates the value proposition.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A </a:t>
            </a:r>
            <a:r>
              <a:rPr lang="en-US" b="1" i="1" dirty="0"/>
              <a:t>secondary val</a:t>
            </a:r>
            <a:r>
              <a:rPr lang="en-US" dirty="0"/>
              <a:t>ue typically differentiates the offering.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dirty="0"/>
              <a:t>The remaining values must meet industry norms.</a:t>
            </a:r>
          </a:p>
        </p:txBody>
      </p:sp>
    </p:spTree>
    <p:extLst>
      <p:ext uri="{BB962C8B-B14F-4D97-AF65-F5344CB8AC3E}">
        <p14:creationId xmlns:p14="http://schemas.microsoft.com/office/powerpoint/2010/main" val="37614539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 descr="C:\Users\Nicole\UW\css371\TechVentures3rdEdition\ChapterImages\bye80180_ch03\bye80180_ch03\bye80180_tb03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600200"/>
            <a:ext cx="7143212" cy="3369365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91A145E-0779-360C-70A9-2F4AF6459C21}"/>
              </a:ext>
            </a:extLst>
          </p:cNvPr>
          <p:cNvSpPr txBox="1"/>
          <p:nvPr/>
        </p:nvSpPr>
        <p:spPr>
          <a:xfrm>
            <a:off x="1267097" y="5799909"/>
            <a:ext cx="6942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 Technology Ventures, 4th ed, p 57</a:t>
            </a:r>
          </a:p>
        </p:txBody>
      </p:sp>
    </p:spTree>
    <p:extLst>
      <p:ext uri="{BB962C8B-B14F-4D97-AF65-F5344CB8AC3E}">
        <p14:creationId xmlns:p14="http://schemas.microsoft.com/office/powerpoint/2010/main" val="3957643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 descr="C:\Users\Nicole\UW\css371\TechVentures3rdEdition\ChapterImages\bye80180_ch03\bye80180_ch03\bye80180_tb03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600200"/>
            <a:ext cx="7143212" cy="336936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43000" y="1981200"/>
            <a:ext cx="2362200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/>
              <a:t>Wal-Mart</a:t>
            </a:r>
            <a:r>
              <a:rPr lang="en-US" sz="1400" dirty="0"/>
              <a:t> is the leader in low prices and huge selection.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2172B2-4D31-29E1-D9C6-E1FF36C0B2B4}"/>
              </a:ext>
            </a:extLst>
          </p:cNvPr>
          <p:cNvSpPr txBox="1"/>
          <p:nvPr/>
        </p:nvSpPr>
        <p:spPr>
          <a:xfrm>
            <a:off x="1267097" y="5799909"/>
            <a:ext cx="6942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 Technology Ventures, 4th ed, p 57</a:t>
            </a:r>
          </a:p>
        </p:txBody>
      </p:sp>
    </p:spTree>
    <p:extLst>
      <p:ext uri="{BB962C8B-B14F-4D97-AF65-F5344CB8AC3E}">
        <p14:creationId xmlns:p14="http://schemas.microsoft.com/office/powerpoint/2010/main" val="21617089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 descr="C:\Users\Nicole\UW\css371\TechVentures3rdEdition\ChapterImages\bye80180_ch03\bye80180_ch03\bye80180_tb03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600200"/>
            <a:ext cx="7143212" cy="336936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28800" y="1752600"/>
            <a:ext cx="2971800" cy="73866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/>
              <a:t>price, selection, and convenience continue to be at the core of </a:t>
            </a:r>
            <a:r>
              <a:rPr lang="en-US" sz="1400" b="1" dirty="0" err="1"/>
              <a:t>Amazon</a:t>
            </a:r>
            <a:r>
              <a:rPr lang="en-US" sz="1400" dirty="0" err="1"/>
              <a:t>.com's</a:t>
            </a:r>
            <a:r>
              <a:rPr lang="en-US" sz="1400" dirty="0"/>
              <a:t> value proposition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8C8D43-39DE-EEFB-7E9E-AE60B7BB368B}"/>
              </a:ext>
            </a:extLst>
          </p:cNvPr>
          <p:cNvSpPr txBox="1"/>
          <p:nvPr/>
        </p:nvSpPr>
        <p:spPr>
          <a:xfrm>
            <a:off x="1267097" y="5799909"/>
            <a:ext cx="6942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 Technology Ventures, 4th ed, p 57</a:t>
            </a:r>
          </a:p>
        </p:txBody>
      </p:sp>
    </p:spTree>
    <p:extLst>
      <p:ext uri="{BB962C8B-B14F-4D97-AF65-F5344CB8AC3E}">
        <p14:creationId xmlns:p14="http://schemas.microsoft.com/office/powerpoint/2010/main" val="19239918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 descr="C:\Users\Nicole\UW\css371\TechVentures3rdEdition\ChapterImages\bye80180_ch03\bye80180_ch03\bye80180_tb03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600200"/>
            <a:ext cx="7143212" cy="336936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43200" y="1371600"/>
            <a:ext cx="2971800" cy="116955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/>
              <a:t>Our focus on retail sales to individual buyers has a direct correlation to the high resale value of </a:t>
            </a:r>
            <a:r>
              <a:rPr lang="en-US" sz="1400" b="1" dirty="0"/>
              <a:t>Honda</a:t>
            </a:r>
            <a:r>
              <a:rPr lang="en-US" sz="1400" dirty="0"/>
              <a:t> products, which is a key factor in the value proposition for our customers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F3C418-4BFB-7EA0-10C7-807E5805E8DA}"/>
              </a:ext>
            </a:extLst>
          </p:cNvPr>
          <p:cNvSpPr txBox="1"/>
          <p:nvPr/>
        </p:nvSpPr>
        <p:spPr>
          <a:xfrm>
            <a:off x="1267097" y="5799909"/>
            <a:ext cx="6942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 Technology Ventures, 4th ed, p 57</a:t>
            </a:r>
          </a:p>
        </p:txBody>
      </p:sp>
    </p:spTree>
    <p:extLst>
      <p:ext uri="{BB962C8B-B14F-4D97-AF65-F5344CB8AC3E}">
        <p14:creationId xmlns:p14="http://schemas.microsoft.com/office/powerpoint/2010/main" val="40045322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0AEED0-7ABD-2349-F61B-33862A1FBD7D}"/>
              </a:ext>
            </a:extLst>
          </p:cNvPr>
          <p:cNvSpPr txBox="1"/>
          <p:nvPr/>
        </p:nvSpPr>
        <p:spPr>
          <a:xfrm>
            <a:off x="1267097" y="5799909"/>
            <a:ext cx="6942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 Technology Ventures, 4th ed, p 57</a:t>
            </a:r>
          </a:p>
        </p:txBody>
      </p:sp>
      <p:pic>
        <p:nvPicPr>
          <p:cNvPr id="190466" name="Picture 2" descr="C:\Users\Nicole\UW\css371\TechVentures3rdEdition\ChapterImages\bye80180_ch03\bye80180_ch03\bye80180_tb03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600200"/>
            <a:ext cx="7143212" cy="336936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85800" y="4800600"/>
            <a:ext cx="2971800" cy="116955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/>
              <a:t>more power, greater efficiency and unmatched safety, backed with an improved value proposition. Not only is the new </a:t>
            </a:r>
            <a:r>
              <a:rPr lang="en-US" sz="1400" b="1" dirty="0"/>
              <a:t>S-Class</a:t>
            </a:r>
            <a:r>
              <a:rPr lang="en-US" sz="1400" dirty="0"/>
              <a:t> the most intelligent car on the road …</a:t>
            </a:r>
          </a:p>
        </p:txBody>
      </p:sp>
    </p:spTree>
    <p:extLst>
      <p:ext uri="{BB962C8B-B14F-4D97-AF65-F5344CB8AC3E}">
        <p14:creationId xmlns:p14="http://schemas.microsoft.com/office/powerpoint/2010/main" val="34176486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 descr="C:\Users\Nicole\UW\css371\TechVentures3rdEdition\ChapterImages\bye80180_ch03\bye80180_ch03\bye80180_tb03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600200"/>
            <a:ext cx="7143212" cy="336936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76600" y="3429000"/>
            <a:ext cx="2971800" cy="73866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/>
              <a:t>the Dell value proposition of aggressively priced systems custom-built for each customer.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D84EDA-86A6-B7BD-3E5C-95F4FC7DD0B3}"/>
              </a:ext>
            </a:extLst>
          </p:cNvPr>
          <p:cNvSpPr txBox="1"/>
          <p:nvPr/>
        </p:nvSpPr>
        <p:spPr>
          <a:xfrm>
            <a:off x="1267097" y="5799909"/>
            <a:ext cx="6942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 Technology Ventures, 4th ed, p 57</a:t>
            </a:r>
          </a:p>
        </p:txBody>
      </p:sp>
    </p:spTree>
    <p:extLst>
      <p:ext uri="{BB962C8B-B14F-4D97-AF65-F5344CB8AC3E}">
        <p14:creationId xmlns:p14="http://schemas.microsoft.com/office/powerpoint/2010/main" val="6051715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 descr="C:\Users\Nicole\UW\css371\TechVentures3rdEdition\ChapterImages\bye80180_ch03\bye80180_ch03\bye80180_tb03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600200"/>
            <a:ext cx="7143212" cy="336936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410200" y="2895600"/>
            <a:ext cx="2971800" cy="95410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/>
              <a:t>McDonald's</a:t>
            </a:r>
            <a:r>
              <a:rPr lang="en-US" sz="1400" dirty="0"/>
              <a:t> is famous for its value proposition: food of a constant quality that is served quickly and consistently across the globe.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AB2132-3811-2866-8254-EB1C0A23881A}"/>
              </a:ext>
            </a:extLst>
          </p:cNvPr>
          <p:cNvSpPr txBox="1"/>
          <p:nvPr/>
        </p:nvSpPr>
        <p:spPr>
          <a:xfrm>
            <a:off x="1267097" y="5799909"/>
            <a:ext cx="6942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 Technology Ventures, 4th ed, p 57</a:t>
            </a:r>
          </a:p>
        </p:txBody>
      </p:sp>
    </p:spTree>
    <p:extLst>
      <p:ext uri="{BB962C8B-B14F-4D97-AF65-F5344CB8AC3E}">
        <p14:creationId xmlns:p14="http://schemas.microsoft.com/office/powerpoint/2010/main" val="29667259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 descr="C:\Users\Nicole\UW\css371\TechVentures3rdEdition\ChapterImages\bye80180_ch03\bye80180_ch03\bye80180_tb03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600200"/>
            <a:ext cx="7143212" cy="336936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876800" y="4191000"/>
            <a:ext cx="2971800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/>
              <a:t>Carnival </a:t>
            </a:r>
            <a:r>
              <a:rPr lang="en-US" sz="1400" dirty="0"/>
              <a:t>built an unmatched value proposition on the promise of fun.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BD612D-EC95-1D18-7757-51887401C634}"/>
              </a:ext>
            </a:extLst>
          </p:cNvPr>
          <p:cNvSpPr txBox="1"/>
          <p:nvPr/>
        </p:nvSpPr>
        <p:spPr>
          <a:xfrm>
            <a:off x="1267097" y="5799909"/>
            <a:ext cx="6942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 Technology Ventures, 4th ed, p 57</a:t>
            </a:r>
          </a:p>
        </p:txBody>
      </p:sp>
    </p:spTree>
    <p:extLst>
      <p:ext uri="{BB962C8B-B14F-4D97-AF65-F5344CB8AC3E}">
        <p14:creationId xmlns:p14="http://schemas.microsoft.com/office/powerpoint/2010/main" val="22327701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58F84-A960-D4C6-DF23-57393A20A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834C4-2CA4-3522-CA42-AC7CE9079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definition of a market.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value proposition.</a:t>
            </a:r>
          </a:p>
          <a:p>
            <a:r>
              <a:rPr lang="en-US" dirty="0">
                <a:solidFill>
                  <a:srgbClr val="C00000"/>
                </a:solidFill>
              </a:rPr>
              <a:t>The product, substitutes and complementors.</a:t>
            </a:r>
          </a:p>
          <a:p>
            <a:r>
              <a:rPr lang="en-US" dirty="0"/>
              <a:t>Differentiation.</a:t>
            </a:r>
          </a:p>
          <a:p>
            <a:r>
              <a:rPr lang="en-US" dirty="0"/>
              <a:t>Barriers to entry and exit.</a:t>
            </a:r>
          </a:p>
          <a:p>
            <a:r>
              <a:rPr lang="en-US" dirty="0"/>
              <a:t>Buyers and heavy users.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0E7BE-954F-3B83-F6E8-27F9917A9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671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295400" y="6019800"/>
            <a:ext cx="6477000" cy="381000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Source: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Philip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Kotler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0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Marketing Management, 5th edition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p. </a:t>
            </a:r>
            <a:r>
              <a:rPr lang="en-US" sz="3200" dirty="0"/>
              <a:t>463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4" name="Picture 2" descr="C:\Users\Nicole\Documents\Scans\ProductMarketing00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28600"/>
            <a:ext cx="6975475" cy="5714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7924800" cy="2666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Substitution</a:t>
            </a:r>
            <a:r>
              <a:rPr lang="en-US" dirty="0"/>
              <a:t> is the process by which one product or service supplants another in performing a particular function or functions for a buyer.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Source:  Porter, </a:t>
            </a:r>
            <a:r>
              <a:rPr lang="en-US" i="1" dirty="0"/>
              <a:t>Competitive Advantage</a:t>
            </a:r>
            <a:r>
              <a:rPr lang="en-US" dirty="0"/>
              <a:t>, p. 273.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14400"/>
            <a:ext cx="7467600" cy="472440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4600" dirty="0"/>
              <a:t>Examples of substitution</a:t>
            </a:r>
          </a:p>
          <a:p>
            <a:pPr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Apple pie instead of ice cream </a:t>
            </a:r>
            <a:r>
              <a:rPr lang="en-US"/>
              <a:t>for dessert</a:t>
            </a:r>
            <a:r>
              <a:rPr lang="en-US" dirty="0"/>
              <a:t>.</a:t>
            </a:r>
          </a:p>
          <a:p>
            <a:pPr marL="514350" indent="-514350">
              <a:buAutoNum type="arabicPeriod"/>
            </a:pPr>
            <a:r>
              <a:rPr lang="en-US" dirty="0"/>
              <a:t>High fructose corn syrup instead of sugar.</a:t>
            </a:r>
          </a:p>
          <a:p>
            <a:pPr marL="514350" indent="-514350">
              <a:buAutoNum type="arabicPeriod"/>
            </a:pPr>
            <a:r>
              <a:rPr lang="en-US" dirty="0"/>
              <a:t>A train instead of a truck to ship freight.</a:t>
            </a:r>
          </a:p>
          <a:p>
            <a:pPr marL="514350" indent="-514350">
              <a:buAutoNum type="arabicPeriod"/>
            </a:pPr>
            <a:r>
              <a:rPr lang="en-US" dirty="0"/>
              <a:t>A bicycle or bus instead of a car to commute.</a:t>
            </a:r>
          </a:p>
          <a:p>
            <a:pPr marL="514350" indent="-514350">
              <a:buAutoNum type="arabicPeriod"/>
            </a:pPr>
            <a:r>
              <a:rPr lang="en-US" dirty="0"/>
              <a:t>Skype instead of a plane ticket to attend a meeting in San Francisco.</a:t>
            </a:r>
          </a:p>
          <a:p>
            <a:pPr marL="514350" indent="-514350">
              <a:buAutoNum type="arabicPeriod"/>
            </a:pPr>
            <a:r>
              <a:rPr lang="en-US" dirty="0"/>
              <a:t>Using less.  E.g., thinner aluminum cans.</a:t>
            </a:r>
          </a:p>
          <a:p>
            <a:pPr marL="514350" indent="-514350">
              <a:buAutoNum type="arabicPeriod"/>
            </a:pPr>
            <a:r>
              <a:rPr lang="en-US" dirty="0"/>
              <a:t>Used, recycled or reconditioned products.</a:t>
            </a:r>
          </a:p>
          <a:p>
            <a:pPr marL="514350" indent="-514350">
              <a:buAutoNum type="arabicPeriod"/>
            </a:pPr>
            <a:r>
              <a:rPr lang="en-US" dirty="0"/>
              <a:t>Backward integration.  Your buyer decides to do it himself.</a:t>
            </a:r>
          </a:p>
          <a:p>
            <a:pPr marL="514350" indent="-514350">
              <a:buAutoNum type="arabicPeriod"/>
            </a:pPr>
            <a:r>
              <a:rPr lang="en-US" dirty="0"/>
              <a:t>Downstream substitution.  E.g., electric cars don’t need transmissions.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Complementors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57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/>
              <a:t>Complementors</a:t>
            </a:r>
            <a:r>
              <a:rPr lang="en-US" dirty="0"/>
              <a:t> are companies that sell complements to a firm’s products.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A </a:t>
            </a:r>
            <a:r>
              <a:rPr lang="en-US" b="1" dirty="0"/>
              <a:t>complement</a:t>
            </a:r>
            <a:r>
              <a:rPr lang="en-US" dirty="0"/>
              <a:t> is a product that improves or perfects another product.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i="1" dirty="0"/>
              <a:t>Examples:  </a:t>
            </a:r>
            <a:r>
              <a:rPr lang="en-US" dirty="0"/>
              <a:t>Video games for the Xbox, gas stations for automobiles, installation services for furnaces.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58F84-A960-D4C6-DF23-57393A20A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834C4-2CA4-3522-CA42-AC7CE9079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definition of a market.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value proposition.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product, substitutes and complementors.</a:t>
            </a:r>
          </a:p>
          <a:p>
            <a:r>
              <a:rPr lang="en-US" dirty="0">
                <a:solidFill>
                  <a:srgbClr val="C00000"/>
                </a:solidFill>
              </a:rPr>
              <a:t>Differentiation.</a:t>
            </a:r>
          </a:p>
          <a:p>
            <a:r>
              <a:rPr lang="en-US" dirty="0"/>
              <a:t>Barriers to entry and exit.</a:t>
            </a:r>
          </a:p>
          <a:p>
            <a:r>
              <a:rPr lang="en-US" dirty="0"/>
              <a:t>Buyers and heavy users.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0E7BE-954F-3B83-F6E8-27F9917A9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702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7924800" cy="2590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Product differentiation </a:t>
            </a:r>
            <a:r>
              <a:rPr lang="en-US" dirty="0"/>
              <a:t>means brand identification and customer loyalty stemming from past advertising, customer service, product differences or simply being first.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it’s also possible to differentiate in other ways.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Nicole\UW\css371\TechVentures3rdEdition\ChapterImages\bye80180_ch04\bye80180_ch04\bye80180_04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192" y="1073426"/>
            <a:ext cx="8461995" cy="3965575"/>
          </a:xfrm>
          <a:prstGeom prst="rect">
            <a:avLst/>
          </a:prstGeom>
          <a:noFill/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C5F6DF8-4EAB-645A-8DE8-A91C1E3814A4}"/>
              </a:ext>
            </a:extLst>
          </p:cNvPr>
          <p:cNvSpPr txBox="1">
            <a:spLocks/>
          </p:cNvSpPr>
          <p:nvPr/>
        </p:nvSpPr>
        <p:spPr>
          <a:xfrm>
            <a:off x="404192" y="5277541"/>
            <a:ext cx="8401878" cy="8714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/>
              <a:t>An opportunity for differentiation exists anywhere in the consumption sequence.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C56BF-F35A-A22E-95FD-0A4F542E20A3}"/>
              </a:ext>
            </a:extLst>
          </p:cNvPr>
          <p:cNvSpPr txBox="1">
            <a:spLocks/>
          </p:cNvSpPr>
          <p:nvPr/>
        </p:nvSpPr>
        <p:spPr>
          <a:xfrm>
            <a:off x="464309" y="371060"/>
            <a:ext cx="8401878" cy="70236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/>
              <a:t>The consumption sequence.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58F84-A960-D4C6-DF23-57393A20A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834C4-2CA4-3522-CA42-AC7CE9079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definition of a market.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value proposition.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product, substitutes and complementors.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Differentiation.</a:t>
            </a:r>
          </a:p>
          <a:p>
            <a:r>
              <a:rPr lang="en-US" dirty="0">
                <a:solidFill>
                  <a:srgbClr val="C00000"/>
                </a:solidFill>
              </a:rPr>
              <a:t>Barriers to entry and exit.</a:t>
            </a:r>
          </a:p>
          <a:p>
            <a:r>
              <a:rPr lang="en-US" dirty="0"/>
              <a:t>Buyers and heavy users.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0E7BE-954F-3B83-F6E8-27F9917A9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0288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514600"/>
            <a:ext cx="7239000" cy="121919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Barriers to entry </a:t>
            </a:r>
            <a:r>
              <a:rPr lang="en-US" dirty="0"/>
              <a:t>are factors that make it costly for companies to enter an industry.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Nicole\UW\css371\TechVentures3rdEdition\ChapterImages\bye80180_ch04\bye80180_ch04\bye80180_tb04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600200"/>
            <a:ext cx="7116740" cy="2990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7924800" cy="2590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Product differentiation </a:t>
            </a:r>
            <a:r>
              <a:rPr lang="en-US" dirty="0"/>
              <a:t>means brand identification and customer loyalty stemming from past advertising, customer service, product differences or simply being first.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Contrived deterrence </a:t>
            </a:r>
            <a:r>
              <a:rPr lang="en-US" dirty="0"/>
              <a:t>occurs when firms throw up barriers at a cost to themselves.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i="1" dirty="0"/>
              <a:t>Examples:  </a:t>
            </a:r>
            <a:r>
              <a:rPr lang="en-US" dirty="0"/>
              <a:t>Using lower prices, newer products or brand building to send a signal to potential entrants that intense responses will result if they try to enter.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057400"/>
            <a:ext cx="7620000" cy="2285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Government</a:t>
            </a:r>
            <a:r>
              <a:rPr lang="en-US" dirty="0"/>
              <a:t> can limit or foreclose entry with licensing requirements, limits on access to raw materials (e.g., zoning), air and water pollution standards, product safety and other requirements.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213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Switching costs </a:t>
            </a:r>
            <a:r>
              <a:rPr lang="en-US" dirty="0"/>
              <a:t>are the costs to the customer to switch to a competitor.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Example:  </a:t>
            </a:r>
            <a:r>
              <a:rPr lang="en-US" dirty="0"/>
              <a:t>Switching from Windows to Mac OSX.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5105400"/>
            <a:ext cx="5105400" cy="761999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/>
              <a:t>There can also be barriers to exit.</a:t>
            </a:r>
          </a:p>
          <a:p>
            <a:pPr>
              <a:buNone/>
            </a:pPr>
            <a:r>
              <a:rPr lang="en-US" dirty="0"/>
              <a:t>Source:  Porter, </a:t>
            </a:r>
            <a:r>
              <a:rPr lang="en-US" i="1" dirty="0"/>
              <a:t>Competitive Strategy</a:t>
            </a:r>
            <a:r>
              <a:rPr lang="en-US" dirty="0"/>
              <a:t>, p. 22.</a:t>
            </a:r>
          </a:p>
        </p:txBody>
      </p:sp>
      <p:pic>
        <p:nvPicPr>
          <p:cNvPr id="232450" name="Picture 2" descr="C:\Users\Nicole\Documents\Scans\BarriersToEntryAndExit00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838200"/>
            <a:ext cx="7239000" cy="37903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58F84-A960-D4C6-DF23-57393A20A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834C4-2CA4-3522-CA42-AC7CE9079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definition of a market.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value proposition.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product, substitutes and complementors.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Differentiation.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Barriers to entry and exit.</a:t>
            </a:r>
          </a:p>
          <a:p>
            <a:r>
              <a:rPr lang="en-US" dirty="0">
                <a:solidFill>
                  <a:srgbClr val="C00000"/>
                </a:solidFill>
              </a:rPr>
              <a:t>Buyers and heavy users.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0E7BE-954F-3B83-F6E8-27F9917A9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40716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000" b="1" dirty="0"/>
              <a:t>Factors increasing the bargaining power of buyers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06562"/>
            <a:ext cx="7543800" cy="42672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Large purchases relative to seller sales.</a:t>
            </a:r>
          </a:p>
          <a:p>
            <a:pPr marL="514350" indent="-514350">
              <a:buAutoNum type="arabicPeriod"/>
            </a:pPr>
            <a:r>
              <a:rPr lang="en-US" dirty="0"/>
              <a:t>Purchases are a significant part of the buyer’s costs.</a:t>
            </a:r>
          </a:p>
          <a:p>
            <a:pPr marL="514350" indent="-514350">
              <a:buAutoNum type="arabicPeriod"/>
            </a:pPr>
            <a:r>
              <a:rPr lang="en-US" dirty="0"/>
              <a:t>Product is standard or a commodity.</a:t>
            </a:r>
          </a:p>
          <a:p>
            <a:pPr marL="514350" indent="-514350">
              <a:buAutoNum type="arabicPeriod"/>
            </a:pPr>
            <a:r>
              <a:rPr lang="en-US" dirty="0"/>
              <a:t>Low switching costs.</a:t>
            </a:r>
          </a:p>
          <a:p>
            <a:pPr marL="514350" indent="-514350">
              <a:buAutoNum type="arabicPeriod"/>
            </a:pPr>
            <a:r>
              <a:rPr lang="en-US" dirty="0"/>
              <a:t>Buyer earns low profits.</a:t>
            </a:r>
          </a:p>
          <a:p>
            <a:pPr marL="514350" indent="-514350">
              <a:buAutoNum type="arabicPeriod"/>
            </a:pPr>
            <a:r>
              <a:rPr lang="en-US" dirty="0"/>
              <a:t>Credible threat of backward integration.</a:t>
            </a:r>
          </a:p>
          <a:p>
            <a:pPr marL="514350" indent="-514350">
              <a:buAutoNum type="arabicPeriod"/>
            </a:pPr>
            <a:r>
              <a:rPr lang="en-US" dirty="0"/>
              <a:t>Product is unimportant to the quality of the buyer’s products or services.</a:t>
            </a:r>
          </a:p>
          <a:p>
            <a:pPr marL="514350" indent="-514350">
              <a:buAutoNum type="arabicPeriod"/>
            </a:pPr>
            <a:r>
              <a:rPr lang="en-US" dirty="0"/>
              <a:t>Buyer has full information.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None/>
            </a:pPr>
            <a:r>
              <a:rPr lang="en-US" dirty="0"/>
              <a:t>Source:  Porter, </a:t>
            </a:r>
            <a:r>
              <a:rPr lang="en-US" i="1" dirty="0"/>
              <a:t>Competitive Strategy</a:t>
            </a:r>
            <a:r>
              <a:rPr lang="en-US" dirty="0"/>
              <a:t>, pp. 24 – 26.</a:t>
            </a:r>
          </a:p>
        </p:txBody>
      </p:sp>
    </p:spTree>
    <p:extLst>
      <p:ext uri="{BB962C8B-B14F-4D97-AF65-F5344CB8AC3E}">
        <p14:creationId xmlns:p14="http://schemas.microsoft.com/office/powerpoint/2010/main" val="27816115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1" y="228600"/>
            <a:ext cx="6629400" cy="5860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81000" y="6172200"/>
            <a:ext cx="8458200" cy="30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http://www.washingtonpost.com/news/wonkblog/wp/2014/09/25/think-you-drink-a-lot-this-chart-will-tell-you/</a:t>
            </a:r>
          </a:p>
        </p:txBody>
      </p:sp>
    </p:spTree>
    <p:extLst>
      <p:ext uri="{BB962C8B-B14F-4D97-AF65-F5344CB8AC3E}">
        <p14:creationId xmlns:p14="http://schemas.microsoft.com/office/powerpoint/2010/main" val="20879364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Beer consumers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6096000"/>
            <a:ext cx="7086600" cy="334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/>
              <a:t>Source:  </a:t>
            </a:r>
            <a:r>
              <a:rPr lang="en-US" dirty="0" err="1"/>
              <a:t>Tyagi</a:t>
            </a:r>
            <a:r>
              <a:rPr lang="en-US" dirty="0"/>
              <a:t>, Kumar, </a:t>
            </a:r>
            <a:r>
              <a:rPr lang="en-US" i="1" dirty="0"/>
              <a:t>Consumer Behav</a:t>
            </a:r>
            <a:r>
              <a:rPr lang="en-US" dirty="0"/>
              <a:t>ior, pp. 17-18.  [</a:t>
            </a:r>
            <a:r>
              <a:rPr lang="en-US" dirty="0">
                <a:hlinkClick r:id="rId3"/>
              </a:rPr>
              <a:t>link</a:t>
            </a:r>
            <a:r>
              <a:rPr lang="en-US" dirty="0"/>
              <a:t>]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81000"/>
            <a:ext cx="8138160" cy="5645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62156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81000"/>
            <a:ext cx="8138160" cy="564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2191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26873</TotalTime>
  <Words>2800</Words>
  <Application>Microsoft Office PowerPoint</Application>
  <PresentationFormat>On-screen Show (4:3)</PresentationFormat>
  <Paragraphs>442</Paragraphs>
  <Slides>70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4" baseType="lpstr">
      <vt:lpstr>Arial</vt:lpstr>
      <vt:lpstr>Calibri</vt:lpstr>
      <vt:lpstr>Verdana</vt:lpstr>
      <vt:lpstr>Office Theme</vt:lpstr>
      <vt:lpstr>EECS 498 System Design of a Search Engine Winter 2026 Lecture 24:  Intellectual Property and Marketing</vt:lpstr>
      <vt:lpstr>agenda</vt:lpstr>
      <vt:lpstr>agenda</vt:lpstr>
      <vt:lpstr>details</vt:lpstr>
      <vt:lpstr>remaining schedule</vt:lpstr>
      <vt:lpstr>agenda</vt:lpstr>
      <vt:lpstr>intellectual property</vt:lpstr>
      <vt:lpstr>PowerPoint Presentation</vt:lpstr>
      <vt:lpstr>key concepts</vt:lpstr>
      <vt:lpstr>key concepts</vt:lpstr>
      <vt:lpstr>key concepts</vt:lpstr>
      <vt:lpstr>key concepts</vt:lpstr>
      <vt:lpstr>key concepts</vt:lpstr>
      <vt:lpstr>key concepts</vt:lpstr>
      <vt:lpstr>key concepts</vt:lpstr>
      <vt:lpstr>key concepts</vt:lpstr>
      <vt:lpstr>key concepts</vt:lpstr>
      <vt:lpstr>key concepts</vt:lpstr>
      <vt:lpstr>key concepts</vt:lpstr>
      <vt:lpstr>patents are property</vt:lpstr>
      <vt:lpstr>Work for hire</vt:lpstr>
      <vt:lpstr>Definition of a work for hire</vt:lpstr>
      <vt:lpstr>Examples of works made for hire created in an employment relationship</vt:lpstr>
      <vt:lpstr>First sale doctrine</vt:lpstr>
      <vt:lpstr>Licensing</vt:lpstr>
      <vt:lpstr>agenda</vt:lpstr>
      <vt:lpstr>key concepts</vt:lpstr>
      <vt:lpstr>key concepts</vt:lpstr>
      <vt:lpstr>the definition of a market</vt:lpstr>
      <vt:lpstr>the definition of a market</vt:lpstr>
      <vt:lpstr>the definition of a market</vt:lpstr>
      <vt:lpstr>the definition of a market</vt:lpstr>
      <vt:lpstr>the definition of a market</vt:lpstr>
      <vt:lpstr>the definition of a market</vt:lpstr>
      <vt:lpstr>the definition of a market</vt:lpstr>
      <vt:lpstr>key concepts</vt:lpstr>
      <vt:lpstr>key concepts</vt:lpstr>
      <vt:lpstr>The value proposition</vt:lpstr>
      <vt:lpstr>PowerPoint Presentation</vt:lpstr>
      <vt:lpstr>Value propositions</vt:lpstr>
      <vt:lpstr>Primary and secondary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concepts</vt:lpstr>
      <vt:lpstr>PowerPoint Presentation</vt:lpstr>
      <vt:lpstr>PowerPoint Presentation</vt:lpstr>
      <vt:lpstr>PowerPoint Presentation</vt:lpstr>
      <vt:lpstr>Complementors</vt:lpstr>
      <vt:lpstr>key concepts</vt:lpstr>
      <vt:lpstr>PowerPoint Presentation</vt:lpstr>
      <vt:lpstr>PowerPoint Presentation</vt:lpstr>
      <vt:lpstr>key concepts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concepts</vt:lpstr>
      <vt:lpstr>Factors increasing the bargaining power of buyers</vt:lpstr>
      <vt:lpstr>PowerPoint Presentation</vt:lpstr>
      <vt:lpstr>Beer consumers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24 Intellectual property and Marketing</dc:title>
  <dc:creator>Nicole Hamilton</dc:creator>
  <cp:lastModifiedBy>Nicole Hamilton</cp:lastModifiedBy>
  <cp:revision>807</cp:revision>
  <dcterms:created xsi:type="dcterms:W3CDTF">2014-10-28T21:56:04Z</dcterms:created>
  <dcterms:modified xsi:type="dcterms:W3CDTF">2026-10-13T23:54:00Z</dcterms:modified>
</cp:coreProperties>
</file>